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drawings/drawing10.xml" ContentType="application/vnd.openxmlformats-officedocument.drawingml.chartshapes+xml"/>
  <Override PartName="/ppt/charts/chart12.xml" ContentType="application/vnd.openxmlformats-officedocument.drawingml.chart+xml"/>
  <Override PartName="/ppt/drawings/drawing11.xml" ContentType="application/vnd.openxmlformats-officedocument.drawingml.chartshapes+xml"/>
  <Override PartName="/ppt/charts/chart13.xml" ContentType="application/vnd.openxmlformats-officedocument.drawingml.chart+xml"/>
  <Override PartName="/ppt/drawings/drawing12.xml" ContentType="application/vnd.openxmlformats-officedocument.drawingml.chartshapes+xml"/>
  <Override PartName="/ppt/charts/chart14.xml" ContentType="application/vnd.openxmlformats-officedocument.drawingml.chart+xml"/>
  <Override PartName="/ppt/drawings/drawing13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84"/>
  </p:notesMasterIdLst>
  <p:handoutMasterIdLst>
    <p:handoutMasterId r:id="rId85"/>
  </p:handoutMasterIdLst>
  <p:sldIdLst>
    <p:sldId id="429" r:id="rId2"/>
    <p:sldId id="321" r:id="rId3"/>
    <p:sldId id="399" r:id="rId4"/>
    <p:sldId id="418" r:id="rId5"/>
    <p:sldId id="367" r:id="rId6"/>
    <p:sldId id="407" r:id="rId7"/>
    <p:sldId id="408" r:id="rId8"/>
    <p:sldId id="411" r:id="rId9"/>
    <p:sldId id="432" r:id="rId10"/>
    <p:sldId id="438" r:id="rId11"/>
    <p:sldId id="414" r:id="rId12"/>
    <p:sldId id="366" r:id="rId13"/>
    <p:sldId id="376" r:id="rId14"/>
    <p:sldId id="443" r:id="rId15"/>
    <p:sldId id="332" r:id="rId16"/>
    <p:sldId id="374" r:id="rId17"/>
    <p:sldId id="364" r:id="rId18"/>
    <p:sldId id="365" r:id="rId19"/>
    <p:sldId id="424" r:id="rId20"/>
    <p:sldId id="415" r:id="rId21"/>
    <p:sldId id="444" r:id="rId22"/>
    <p:sldId id="384" r:id="rId23"/>
    <p:sldId id="335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423" r:id="rId37"/>
    <p:sldId id="416" r:id="rId38"/>
    <p:sldId id="387" r:id="rId39"/>
    <p:sldId id="392" r:id="rId40"/>
    <p:sldId id="397" r:id="rId41"/>
    <p:sldId id="362" r:id="rId42"/>
    <p:sldId id="422" r:id="rId43"/>
    <p:sldId id="417" r:id="rId44"/>
    <p:sldId id="320" r:id="rId45"/>
    <p:sldId id="323" r:id="rId46"/>
    <p:sldId id="259" r:id="rId47"/>
    <p:sldId id="437" r:id="rId48"/>
    <p:sldId id="309" r:id="rId49"/>
    <p:sldId id="322" r:id="rId50"/>
    <p:sldId id="311" r:id="rId51"/>
    <p:sldId id="319" r:id="rId52"/>
    <p:sldId id="336" r:id="rId53"/>
    <p:sldId id="333" r:id="rId54"/>
    <p:sldId id="337" r:id="rId55"/>
    <p:sldId id="377" r:id="rId56"/>
    <p:sldId id="378" r:id="rId57"/>
    <p:sldId id="379" r:id="rId58"/>
    <p:sldId id="380" r:id="rId59"/>
    <p:sldId id="388" r:id="rId60"/>
    <p:sldId id="389" r:id="rId61"/>
    <p:sldId id="390" r:id="rId62"/>
    <p:sldId id="391" r:id="rId63"/>
    <p:sldId id="412" r:id="rId64"/>
    <p:sldId id="395" r:id="rId65"/>
    <p:sldId id="393" r:id="rId66"/>
    <p:sldId id="394" r:id="rId67"/>
    <p:sldId id="396" r:id="rId68"/>
    <p:sldId id="398" r:id="rId69"/>
    <p:sldId id="409" r:id="rId70"/>
    <p:sldId id="410" r:id="rId71"/>
    <p:sldId id="413" r:id="rId72"/>
    <p:sldId id="426" r:id="rId73"/>
    <p:sldId id="427" r:id="rId74"/>
    <p:sldId id="430" r:id="rId75"/>
    <p:sldId id="431" r:id="rId76"/>
    <p:sldId id="308" r:id="rId77"/>
    <p:sldId id="434" r:id="rId78"/>
    <p:sldId id="439" r:id="rId79"/>
    <p:sldId id="440" r:id="rId80"/>
    <p:sldId id="435" r:id="rId81"/>
    <p:sldId id="442" r:id="rId82"/>
    <p:sldId id="441" r:id="rId83"/>
  </p:sldIdLst>
  <p:sldSz cx="9144000" cy="6858000" type="screen4x3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5466">
          <p15:clr>
            <a:srgbClr val="A4A3A4"/>
          </p15:clr>
        </p15:guide>
        <p15:guide id="5" pos="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zem ibrahim" initials="h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6F"/>
    <a:srgbClr val="941100"/>
    <a:srgbClr val="006E92"/>
    <a:srgbClr val="0F416E"/>
    <a:srgbClr val="D4E6F4"/>
    <a:srgbClr val="4C99B2"/>
    <a:srgbClr val="B2D3DE"/>
    <a:srgbClr val="A2D7CB"/>
    <a:srgbClr val="5CBAA4"/>
    <a:srgbClr val="99C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6" autoAdjust="0"/>
    <p:restoredTop sz="95789" autoAdjust="0"/>
  </p:normalViewPr>
  <p:slideViewPr>
    <p:cSldViewPr>
      <p:cViewPr varScale="1">
        <p:scale>
          <a:sx n="140" d="100"/>
          <a:sy n="140" d="100"/>
        </p:scale>
        <p:origin x="192" y="184"/>
      </p:cViewPr>
      <p:guideLst>
        <p:guide orient="horz" pos="3793"/>
        <p:guide orient="horz" pos="255"/>
        <p:guide orient="horz" pos="1706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3930" y="-390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2.xml"/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xxx</c:v>
                </c:pt>
              </c:strCache>
            </c:strRef>
          </c:tx>
          <c:spPr>
            <a:ln w="19051"/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1-FA33-8041-9795-C0F52013C334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3-FA33-8041-9795-C0F52013C3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5-FA33-8041-9795-C0F52013C334}"/>
              </c:ext>
            </c:extLst>
          </c:dPt>
          <c:dLbls>
            <c:dLbl>
              <c:idx val="0"/>
              <c:layout>
                <c:manualLayout>
                  <c:x val="1.8690130072523181E-2"/>
                  <c:y val="-3.8339761532721023E-3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a: 50%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33-8041-9795-C0F52013C334}"/>
                </c:ext>
              </c:extLst>
            </c:dLbl>
            <c:dLbl>
              <c:idx val="1"/>
              <c:layout>
                <c:manualLayout>
                  <c:x val="-3.993072055174593E-2"/>
                  <c:y val="5.750964229908153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b: 40%</a:t>
                    </a:r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33-8041-9795-C0F52013C334}"/>
                </c:ext>
              </c:extLst>
            </c:dLbl>
            <c:dLbl>
              <c:idx val="2"/>
              <c:layout>
                <c:manualLayout>
                  <c:x val="-4.8987358876741299E-2"/>
                  <c:y val="-1.9169880766360513E-2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c: 10%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33-8041-9795-C0F52013C3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a:</c:v>
                </c:pt>
                <c:pt idx="1">
                  <c:v>b:</c:v>
                </c:pt>
                <c:pt idx="2">
                  <c:v>c: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33-8041-9795-C0F52013C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49931398003917"/>
          <c:y val="0.14741638309331234"/>
          <c:w val="0.84447782331609555"/>
          <c:h val="0.460751254042278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006E9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AA-F145-9DE1-5B6F8D00A0F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4C99B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2.4</c:v>
                </c:pt>
                <c:pt idx="4">
                  <c:v>4.4000000000000004</c:v>
                </c:pt>
                <c:pt idx="5">
                  <c:v>3</c:v>
                </c:pt>
                <c:pt idx="6">
                  <c:v>2.8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AA-F145-9DE1-5B6F8D00A0F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99C5D3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AA-F145-9DE1-5B6F8D00A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16">
            <a:noFill/>
          </a:ln>
        </c:spPr>
        <c:crossAx val="40038400"/>
        <c:crosses val="autoZero"/>
        <c:crossBetween val="between"/>
      </c:valAx>
      <c:spPr>
        <a:noFill/>
        <a:ln w="25375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3077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 dirty="0">
            <a:latin typeface="+mj-lt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 dirty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0.74424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-4538823" y="3072243"/>
          <a:ext cx="3055324" cy="60016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l-GR" sz="1100" i="0" kern="0">
              <a:latin typeface="Cambria Math" panose="02040503050406030204" pitchFamily="18" charset="0"/>
              <a:ea typeface="Cambria Math" panose="02040503050406030204" pitchFamily="18" charset="0"/>
            </a:rPr>
            <a:t>𝜖</a:t>
          </a:r>
          <a:r>
            <a:rPr lang="en-US" sz="1100" dirty="0">
              <a:latin typeface="+mj-lt"/>
            </a:rPr>
            <a:t> %: Percentage of relative estimation error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𝑛</a:t>
          </a:r>
          <a:r>
            <a:rPr lang="en-US" sz="1100" dirty="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𝐿</a:t>
          </a:r>
          <a:r>
            <a:rPr lang="en-US" sz="1100" dirty="0">
              <a:latin typeface="+mj-lt"/>
            </a:rPr>
            <a:t>: current frame length 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 dirty="0">
            <a:latin typeface="+mj-lt"/>
          </a:endParaRP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 dirty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0.49242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0" y="3072226"/>
          <a:ext cx="2021520" cy="6001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  <a:ea typeface="Cambria Math" panose="02040503050406030204" pitchFamily="18" charset="0"/>
            </a:rPr>
            <a:t>𝜏</a:t>
          </a:r>
          <a:r>
            <a:rPr lang="en-US" sz="1100" dirty="0">
              <a:latin typeface="+mj-lt"/>
            </a:rPr>
            <a:t>: Mean identification time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𝑛</a:t>
          </a:r>
          <a:r>
            <a:rPr lang="en-US" sz="1100" dirty="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𝐿</a:t>
          </a:r>
          <a:r>
            <a:rPr lang="en-US" sz="1100" dirty="0">
              <a:latin typeface="+mj-lt"/>
            </a:rPr>
            <a:t>: current frame length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3077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0.15571</cdr:x>
      <cdr:y>0.01516</cdr:y>
    </cdr:from>
    <cdr:to>
      <cdr:x>0.84356</cdr:x>
      <cdr:y>0.10239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5349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0.10106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48798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0.15571</cdr:x>
      <cdr:y>0.01516</cdr:y>
    </cdr:from>
    <cdr:to>
      <cdr:x>0.84356</cdr:x>
      <cdr:y>0.10239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5349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0.10106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48798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0.0822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Simple Estimation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0.09603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51785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Proposed ML estimation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0.11742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4A17FBEB-57E4-1644-BBAF-60AED78DF2A9}"/>
            </a:ext>
          </a:extLst>
        </cdr:cNvPr>
        <cdr:cNvCxnSpPr/>
      </cdr:nvCxnSpPr>
      <cdr:spPr bwMode="auto">
        <a:xfrm xmlns:a="http://schemas.openxmlformats.org/drawingml/2006/main">
          <a:off x="465138" y="2448326"/>
          <a:ext cx="334594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AA462A89-C98B-47DD-B90F-91A5A53F9B43}" type="datetimeFigureOut">
              <a:rPr lang="de-DE"/>
              <a:pPr>
                <a:defRPr/>
              </a:pPr>
              <a:t>21.05.18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7E8CBED8-DC35-4046-95F3-C8A9622E2B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848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5" y="0"/>
            <a:ext cx="3600450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363" y="0"/>
            <a:ext cx="1439862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D128E39D-64B6-43AA-8112-E8570A28280E}" type="datetimeFigureOut">
              <a:rPr lang="de-DE"/>
              <a:pPr>
                <a:defRPr/>
              </a:pPr>
              <a:t>21.05.18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3552825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5" y="3494088"/>
            <a:ext cx="5759450" cy="57610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5" y="9372600"/>
            <a:ext cx="3600450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363" y="9372600"/>
            <a:ext cx="1439862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5CE6F52F-4F01-47B4-A1A3-4442B48B2E2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792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rtl="0" eaLnBrk="0" fontAlgn="base" hangingPunct="0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8F6692-3016-4A47-B541-B301CDE4E36A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768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102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432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07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59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system, Logistics, tracking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5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20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0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11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856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392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770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86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6725" y="2636912"/>
            <a:ext cx="8208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pic>
        <p:nvPicPr>
          <p:cNvPr id="9" name="Picture 9" descr="bckg_may26_large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2973" r="4705" b="27453"/>
          <a:stretch/>
        </p:blipFill>
        <p:spPr bwMode="auto">
          <a:xfrm>
            <a:off x="456158" y="2636912"/>
            <a:ext cx="822029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2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7094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D22B2E8-00F4-4F45-8A5A-720B208763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 bwMode="auto">
          <a:xfrm>
            <a:off x="466725" y="2636912"/>
            <a:ext cx="8208000" cy="338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83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963"/>
            <a:ext cx="8207375" cy="11549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CLICK TO ADD CONTENT</a:t>
            </a:r>
          </a:p>
        </p:txBody>
      </p:sp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466725" y="1577044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773238"/>
            <a:ext cx="8208000" cy="4248150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320D6C2-5F7D-C049-A855-7D0EF76C4F02}" type="datetime3">
              <a:rPr lang="de-DE" smtClean="0"/>
              <a:t>21/05/2018</a:t>
            </a:fld>
            <a:endParaRPr lang="de-DE"/>
          </a:p>
        </p:txBody>
      </p:sp>
      <p:sp>
        <p:nvSpPr>
          <p:cNvPr id="1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484785"/>
            <a:ext cx="8208000" cy="46085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28FC40C-4650-5D4B-8B4C-F6ABCB5DBA97}" type="datetime3">
              <a:rPr lang="de-DE" smtClean="0"/>
              <a:t>21/05/2018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53320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484784"/>
            <a:ext cx="8208000" cy="4536604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F44AC1D3-972F-D046-836F-E0EFE0B268B4}" type="datetime3">
              <a:rPr lang="de-DE" smtClean="0"/>
              <a:t>21/05/2018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8014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2636912"/>
            <a:ext cx="8208000" cy="338447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foto</a:t>
            </a:r>
            <a:endParaRPr lang="de-DE" noProof="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>
          <a:xfrm>
            <a:off x="466725" y="735087"/>
            <a:ext cx="633670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400">
                <a:latin typeface="+mj-lt"/>
              </a:rPr>
              <a:t>Thank you for your attention</a:t>
            </a:r>
            <a:endParaRPr lang="de-DE" sz="2400">
              <a:latin typeface="+mj-lt"/>
            </a:endParaRPr>
          </a:p>
        </p:txBody>
      </p:sp>
      <p:sp>
        <p:nvSpPr>
          <p:cNvPr id="10" name="Inhaltsplatzhalter 14"/>
          <p:cNvSpPr>
            <a:spLocks noGrp="1"/>
          </p:cNvSpPr>
          <p:nvPr>
            <p:ph sz="quarter" idx="12" hasCustomPrompt="1"/>
          </p:nvPr>
        </p:nvSpPr>
        <p:spPr>
          <a:xfrm>
            <a:off x="466725" y="1772816"/>
            <a:ext cx="3313187" cy="215410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3" name="Inhaltsplatzhalter 14"/>
          <p:cNvSpPr>
            <a:spLocks noGrp="1"/>
          </p:cNvSpPr>
          <p:nvPr>
            <p:ph sz="quarter" idx="13" hasCustomPrompt="1"/>
          </p:nvPr>
        </p:nvSpPr>
        <p:spPr>
          <a:xfrm>
            <a:off x="466725" y="2027489"/>
            <a:ext cx="3313187" cy="212098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23584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-7413"/>
          <a:stretch/>
        </p:blipFill>
        <p:spPr bwMode="auto">
          <a:xfrm>
            <a:off x="0" y="0"/>
            <a:ext cx="9144000" cy="48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641500"/>
            <a:ext cx="8640960" cy="98127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dirty="0"/>
              <a:t>Titel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2829838"/>
            <a:ext cx="8064896" cy="165618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Zusatzinformationen</a:t>
            </a:r>
          </a:p>
        </p:txBody>
      </p:sp>
      <p:pic>
        <p:nvPicPr>
          <p:cNvPr id="1026" name="Picture 2" descr="\\131.188.69.136\wiss_marketing\oeffentlich\Logo\TechFak\FAU_tech_cmyk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82" y="5773068"/>
            <a:ext cx="269976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773068"/>
            <a:ext cx="1800200" cy="8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9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963"/>
            <a:ext cx="8207375" cy="8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73238"/>
            <a:ext cx="82073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0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471" y="6300028"/>
            <a:ext cx="116298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D94CD70-145A-9148-945C-8FC1141B16FD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3" r:id="rId3"/>
    <p:sldLayoutId id="2147483690" r:id="rId4"/>
    <p:sldLayoutId id="2147483695" r:id="rId5"/>
    <p:sldLayoutId id="2147483696" r:id="rId6"/>
    <p:sldLayoutId id="2147483697" r:id="rId7"/>
  </p:sldLayoutIdLst>
  <p:hf sldNum="0" hdr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24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2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jpe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3.jpg"/><Relationship Id="rId5" Type="http://schemas.openxmlformats.org/officeDocument/2006/relationships/image" Target="../media/image41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0.jpeg"/><Relationship Id="rId7" Type="http://schemas.openxmlformats.org/officeDocument/2006/relationships/image" Target="../media/image2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11" Type="http://schemas.openxmlformats.org/officeDocument/2006/relationships/image" Target="../media/image56.png"/><Relationship Id="rId5" Type="http://schemas.openxmlformats.org/officeDocument/2006/relationships/image" Target="../media/image271.png"/><Relationship Id="rId10" Type="http://schemas.openxmlformats.org/officeDocument/2006/relationships/image" Target="../media/image260.png"/><Relationship Id="rId4" Type="http://schemas.openxmlformats.org/officeDocument/2006/relationships/image" Target="../media/image170.png"/><Relationship Id="rId9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emf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5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1.png"/><Relationship Id="rId5" Type="http://schemas.openxmlformats.org/officeDocument/2006/relationships/image" Target="../media/image10.jpeg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eg"/><Relationship Id="rId9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9.png"/><Relationship Id="rId21" Type="http://schemas.microsoft.com/office/2007/relationships/hdphoto" Target="../media/hdphoto1.wdp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5.png"/><Relationship Id="rId10" Type="http://schemas.openxmlformats.org/officeDocument/2006/relationships/image" Target="../media/image63.jpg"/><Relationship Id="rId19" Type="http://schemas.openxmlformats.org/officeDocument/2006/relationships/image" Target="../media/image72.jpg"/><Relationship Id="rId4" Type="http://schemas.openxmlformats.org/officeDocument/2006/relationships/image" Target="../media/image10.jpe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0.jpeg"/><Relationship Id="rId7" Type="http://schemas.openxmlformats.org/officeDocument/2006/relationships/image" Target="../media/image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2.png"/><Relationship Id="rId5" Type="http://schemas.openxmlformats.org/officeDocument/2006/relationships/image" Target="../media/image76.png"/><Relationship Id="rId4" Type="http://schemas.openxmlformats.org/officeDocument/2006/relationships/image" Target="../media/image6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0.jpeg"/><Relationship Id="rId7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1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70.png"/><Relationship Id="rId7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0.png"/><Relationship Id="rId5" Type="http://schemas.openxmlformats.org/officeDocument/2006/relationships/image" Target="../media/image10.jpeg"/><Relationship Id="rId10" Type="http://schemas.openxmlformats.org/officeDocument/2006/relationships/image" Target="../media/image85.emf"/><Relationship Id="rId4" Type="http://schemas.openxmlformats.org/officeDocument/2006/relationships/image" Target="../media/image280.png"/><Relationship Id="rId9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emf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70.png"/><Relationship Id="rId7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0.png"/><Relationship Id="rId5" Type="http://schemas.openxmlformats.org/officeDocument/2006/relationships/image" Target="../media/image10.jpeg"/><Relationship Id="rId10" Type="http://schemas.openxmlformats.org/officeDocument/2006/relationships/image" Target="../media/image90.emf"/><Relationship Id="rId4" Type="http://schemas.openxmlformats.org/officeDocument/2006/relationships/image" Target="../media/image280.png"/><Relationship Id="rId9" Type="http://schemas.openxmlformats.org/officeDocument/2006/relationships/image" Target="../media/image8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emf"/><Relationship Id="rId4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10.jpeg"/><Relationship Id="rId7" Type="http://schemas.openxmlformats.org/officeDocument/2006/relationships/image" Target="../media/image4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4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gif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9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0.png"/><Relationship Id="rId5" Type="http://schemas.openxmlformats.org/officeDocument/2006/relationships/image" Target="../media/image10.jpeg"/><Relationship Id="rId4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emf"/><Relationship Id="rId4" Type="http://schemas.openxmlformats.org/officeDocument/2006/relationships/image" Target="../media/image5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10.jpeg"/><Relationship Id="rId7" Type="http://schemas.openxmlformats.org/officeDocument/2006/relationships/image" Target="../media/image5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270.png"/><Relationship Id="rId7" Type="http://schemas.openxmlformats.org/officeDocument/2006/relationships/chart" Target="../charts/char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0.png"/><Relationship Id="rId5" Type="http://schemas.openxmlformats.org/officeDocument/2006/relationships/image" Target="../media/image10.jpeg"/><Relationship Id="rId10" Type="http://schemas.openxmlformats.org/officeDocument/2006/relationships/image" Target="../media/image95.emf"/><Relationship Id="rId4" Type="http://schemas.openxmlformats.org/officeDocument/2006/relationships/image" Target="../media/image280.png"/><Relationship Id="rId9" Type="http://schemas.openxmlformats.org/officeDocument/2006/relationships/image" Target="../media/image9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emf"/><Relationship Id="rId4" Type="http://schemas.openxmlformats.org/officeDocument/2006/relationships/image" Target="../media/image4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emf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1.png"/><Relationship Id="rId5" Type="http://schemas.openxmlformats.org/officeDocument/2006/relationships/image" Target="../media/image471.png"/><Relationship Id="rId4" Type="http://schemas.openxmlformats.org/officeDocument/2006/relationships/image" Target="../media/image10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jpe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1.png"/><Relationship Id="rId3" Type="http://schemas.openxmlformats.org/officeDocument/2006/relationships/image" Target="../media/image9.png"/><Relationship Id="rId7" Type="http://schemas.openxmlformats.org/officeDocument/2006/relationships/image" Target="../media/image580.png"/><Relationship Id="rId12" Type="http://schemas.openxmlformats.org/officeDocument/2006/relationships/image" Target="../media/image66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11" Type="http://schemas.openxmlformats.org/officeDocument/2006/relationships/image" Target="../media/image650.png"/><Relationship Id="rId5" Type="http://schemas.openxmlformats.org/officeDocument/2006/relationships/image" Target="../media/image510.png"/><Relationship Id="rId10" Type="http://schemas.openxmlformats.org/officeDocument/2006/relationships/image" Target="../media/image640.png"/><Relationship Id="rId4" Type="http://schemas.openxmlformats.org/officeDocument/2006/relationships/image" Target="../media/image480.png"/><Relationship Id="rId9" Type="http://schemas.openxmlformats.org/officeDocument/2006/relationships/image" Target="../media/image630.png"/><Relationship Id="rId14" Type="http://schemas.openxmlformats.org/officeDocument/2006/relationships/image" Target="../media/image6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0.jpeg"/><Relationship Id="rId7" Type="http://schemas.openxmlformats.org/officeDocument/2006/relationships/image" Target="../media/image2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13" Type="http://schemas.openxmlformats.org/officeDocument/2006/relationships/image" Target="../media/image761.png"/><Relationship Id="rId3" Type="http://schemas.openxmlformats.org/officeDocument/2006/relationships/image" Target="../media/image10.jpeg"/><Relationship Id="rId7" Type="http://schemas.openxmlformats.org/officeDocument/2006/relationships/image" Target="../media/image711.png"/><Relationship Id="rId12" Type="http://schemas.openxmlformats.org/officeDocument/2006/relationships/image" Target="../media/image9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0.png"/><Relationship Id="rId11" Type="http://schemas.openxmlformats.org/officeDocument/2006/relationships/image" Target="../media/image751.png"/><Relationship Id="rId4" Type="http://schemas.openxmlformats.org/officeDocument/2006/relationships/image" Target="../media/image360.png"/><Relationship Id="rId9" Type="http://schemas.openxmlformats.org/officeDocument/2006/relationships/image" Target="../media/image7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1.png"/><Relationship Id="rId5" Type="http://schemas.openxmlformats.org/officeDocument/2006/relationships/image" Target="../media/image471.png"/><Relationship Id="rId4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22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emf"/><Relationship Id="rId4" Type="http://schemas.openxmlformats.org/officeDocument/2006/relationships/image" Target="../media/image3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270.png"/><Relationship Id="rId7" Type="http://schemas.openxmlformats.org/officeDocument/2006/relationships/chart" Target="../charts/chart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11" Type="http://schemas.openxmlformats.org/officeDocument/2006/relationships/image" Target="../media/image320.png"/><Relationship Id="rId5" Type="http://schemas.openxmlformats.org/officeDocument/2006/relationships/image" Target="../media/image10.jpeg"/><Relationship Id="rId10" Type="http://schemas.openxmlformats.org/officeDocument/2006/relationships/image" Target="../media/image105.emf"/><Relationship Id="rId4" Type="http://schemas.openxmlformats.org/officeDocument/2006/relationships/image" Target="../media/image280.png"/><Relationship Id="rId9" Type="http://schemas.openxmlformats.org/officeDocument/2006/relationships/chart" Target="../charts/chart1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image" Target="../media/image270.png"/><Relationship Id="rId7" Type="http://schemas.openxmlformats.org/officeDocument/2006/relationships/chart" Target="../charts/chart1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0.png"/><Relationship Id="rId11" Type="http://schemas.openxmlformats.org/officeDocument/2006/relationships/image" Target="../media/image107.emf"/><Relationship Id="rId5" Type="http://schemas.openxmlformats.org/officeDocument/2006/relationships/image" Target="../media/image10.jpeg"/><Relationship Id="rId10" Type="http://schemas.openxmlformats.org/officeDocument/2006/relationships/image" Target="../media/image106.emf"/><Relationship Id="rId4" Type="http://schemas.openxmlformats.org/officeDocument/2006/relationships/image" Target="../media/image280.png"/><Relationship Id="rId9" Type="http://schemas.openxmlformats.org/officeDocument/2006/relationships/image" Target="../media/image77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690.png"/><Relationship Id="rId7" Type="http://schemas.openxmlformats.org/officeDocument/2006/relationships/image" Target="../media/image18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9.png"/><Relationship Id="rId7" Type="http://schemas.openxmlformats.org/officeDocument/2006/relationships/image" Target="../media/image2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150.png"/><Relationship Id="rId10" Type="http://schemas.openxmlformats.org/officeDocument/2006/relationships/image" Target="../media/image750.png"/><Relationship Id="rId4" Type="http://schemas.openxmlformats.org/officeDocument/2006/relationships/image" Target="../media/image710.png"/><Relationship Id="rId9" Type="http://schemas.openxmlformats.org/officeDocument/2006/relationships/image" Target="../media/image7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109.svg"/><Relationship Id="rId7" Type="http://schemas.openxmlformats.org/officeDocument/2006/relationships/image" Target="../media/image10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emf"/><Relationship Id="rId4" Type="http://schemas.openxmlformats.org/officeDocument/2006/relationships/image" Target="../media/image8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9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10.jpeg"/><Relationship Id="rId7" Type="http://schemas.openxmlformats.org/officeDocument/2006/relationships/image" Target="../media/image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9.png"/><Relationship Id="rId7" Type="http://schemas.openxmlformats.org/officeDocument/2006/relationships/image" Target="../media/image10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11" Type="http://schemas.openxmlformats.org/officeDocument/2006/relationships/image" Target="../media/image20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31.png"/><Relationship Id="rId3" Type="http://schemas.openxmlformats.org/officeDocument/2006/relationships/image" Target="../media/image9.png"/><Relationship Id="rId7" Type="http://schemas.openxmlformats.org/officeDocument/2006/relationships/image" Target="../media/image180.png"/><Relationship Id="rId12" Type="http://schemas.openxmlformats.org/officeDocument/2006/relationships/image" Target="../media/image2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11" Type="http://schemas.openxmlformats.org/officeDocument/2006/relationships/image" Target="../media/image44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9" Type="http://schemas.openxmlformats.org/officeDocument/2006/relationships/image" Target="../media/image20.png"/><Relationship Id="rId14" Type="http://schemas.openxmlformats.org/officeDocument/2006/relationships/image" Target="../media/image2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70.png"/><Relationship Id="rId3" Type="http://schemas.openxmlformats.org/officeDocument/2006/relationships/image" Target="../media/image9.png"/><Relationship Id="rId21" Type="http://schemas.openxmlformats.org/officeDocument/2006/relationships/image" Target="../media/image400.png"/><Relationship Id="rId12" Type="http://schemas.openxmlformats.org/officeDocument/2006/relationships/image" Target="../media/image310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1.png"/><Relationship Id="rId20" Type="http://schemas.openxmlformats.org/officeDocument/2006/relationships/image" Target="../media/image3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1.png"/><Relationship Id="rId11" Type="http://schemas.openxmlformats.org/officeDocument/2006/relationships/image" Target="../media/image300.png"/><Relationship Id="rId5" Type="http://schemas.openxmlformats.org/officeDocument/2006/relationships/image" Target="../media/image63.jpg"/><Relationship Id="rId15" Type="http://schemas.openxmlformats.org/officeDocument/2006/relationships/image" Target="../media/image341.png"/><Relationship Id="rId23" Type="http://schemas.openxmlformats.org/officeDocument/2006/relationships/image" Target="../media/image72.jpg"/><Relationship Id="rId19" Type="http://schemas.openxmlformats.org/officeDocument/2006/relationships/image" Target="../media/image380.png"/><Relationship Id="rId4" Type="http://schemas.openxmlformats.org/officeDocument/2006/relationships/image" Target="../media/image10.jpeg"/><Relationship Id="rId14" Type="http://schemas.openxmlformats.org/officeDocument/2006/relationships/image" Target="../media/image331.png"/><Relationship Id="rId22" Type="http://schemas.openxmlformats.org/officeDocument/2006/relationships/image" Target="../media/image116.jpg"/><Relationship Id="rId9" Type="http://schemas.openxmlformats.org/officeDocument/2006/relationships/image" Target="../media/image2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10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1.png"/><Relationship Id="rId5" Type="http://schemas.openxmlformats.org/officeDocument/2006/relationships/image" Target="../media/image421.png"/><Relationship Id="rId10" Type="http://schemas.openxmlformats.org/officeDocument/2006/relationships/image" Target="../media/image52.png"/><Relationship Id="rId4" Type="http://schemas.openxmlformats.org/officeDocument/2006/relationships/image" Target="../media/image491.png"/><Relationship Id="rId9" Type="http://schemas.openxmlformats.org/officeDocument/2006/relationships/image" Target="../media/image4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3.png"/><Relationship Id="rId4" Type="http://schemas.openxmlformats.org/officeDocument/2006/relationships/image" Target="../media/image10.jpeg"/><Relationship Id="rId9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10.jpeg"/><Relationship Id="rId7" Type="http://schemas.openxmlformats.org/officeDocument/2006/relationships/image" Target="../media/image11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1.png"/><Relationship Id="rId5" Type="http://schemas.openxmlformats.org/officeDocument/2006/relationships/image" Target="../media/image118.jpg"/><Relationship Id="rId10" Type="http://schemas.openxmlformats.org/officeDocument/2006/relationships/image" Target="../media/image91.png"/><Relationship Id="rId4" Type="http://schemas.openxmlformats.org/officeDocument/2006/relationships/image" Target="../media/image117.jpg"/><Relationship Id="rId9" Type="http://schemas.openxmlformats.org/officeDocument/2006/relationships/image" Target="../media/image2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10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1.png"/><Relationship Id="rId11" Type="http://schemas.openxmlformats.org/officeDocument/2006/relationships/image" Target="../media/image43.jpg"/><Relationship Id="rId5" Type="http://schemas.openxmlformats.org/officeDocument/2006/relationships/image" Target="../media/image41.png"/><Relationship Id="rId10" Type="http://schemas.openxmlformats.org/officeDocument/2006/relationships/image" Target="../media/image461.png"/><Relationship Id="rId4" Type="http://schemas.openxmlformats.org/officeDocument/2006/relationships/image" Target="../media/image9.png"/><Relationship Id="rId9" Type="http://schemas.openxmlformats.org/officeDocument/2006/relationships/image" Target="../media/image45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8" Type="http://schemas.openxmlformats.org/officeDocument/2006/relationships/image" Target="../media/image251.png"/><Relationship Id="rId26" Type="http://schemas.openxmlformats.org/officeDocument/2006/relationships/image" Target="../media/image472.png"/><Relationship Id="rId3" Type="http://schemas.openxmlformats.org/officeDocument/2006/relationships/image" Target="../media/image9.png"/><Relationship Id="rId21" Type="http://schemas.openxmlformats.org/officeDocument/2006/relationships/image" Target="../media/image123.png"/><Relationship Id="rId7" Type="http://schemas.openxmlformats.org/officeDocument/2006/relationships/image" Target="../media/image121.png"/><Relationship Id="rId17" Type="http://schemas.openxmlformats.org/officeDocument/2006/relationships/image" Target="../media/image63.jpg"/><Relationship Id="rId25" Type="http://schemas.openxmlformats.org/officeDocument/2006/relationships/image" Target="../media/image72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1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24" Type="http://schemas.openxmlformats.org/officeDocument/2006/relationships/image" Target="../media/image116.jpg"/><Relationship Id="rId5" Type="http://schemas.openxmlformats.org/officeDocument/2006/relationships/image" Target="../media/image119.png"/><Relationship Id="rId15" Type="http://schemas.openxmlformats.org/officeDocument/2006/relationships/image" Target="../media/image341.png"/><Relationship Id="rId23" Type="http://schemas.openxmlformats.org/officeDocument/2006/relationships/image" Target="../media/image125.png"/><Relationship Id="rId19" Type="http://schemas.openxmlformats.org/officeDocument/2006/relationships/image" Target="../media/image36.png"/><Relationship Id="rId4" Type="http://schemas.openxmlformats.org/officeDocument/2006/relationships/image" Target="../media/image10.jpeg"/><Relationship Id="rId22" Type="http://schemas.openxmlformats.org/officeDocument/2006/relationships/image" Target="../media/image124.png"/><Relationship Id="rId9" Type="http://schemas.openxmlformats.org/officeDocument/2006/relationships/image" Target="../media/image2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1.png"/><Relationship Id="rId3" Type="http://schemas.openxmlformats.org/officeDocument/2006/relationships/image" Target="../media/image10.jpeg"/><Relationship Id="rId12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82.png"/><Relationship Id="rId4" Type="http://schemas.openxmlformats.org/officeDocument/2006/relationships/image" Target="../media/image27.png"/><Relationship Id="rId9" Type="http://schemas.openxmlformats.org/officeDocument/2006/relationships/image" Target="../media/image272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640960" cy="2016224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US" sz="2800" dirty="0"/>
              <a:t>Design and Implementation of Anti-collision Algorithms for Dense RFID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54DFDE-E5DA-794C-B5C3-E821F0BFB8C9}"/>
              </a:ext>
            </a:extLst>
          </p:cNvPr>
          <p:cNvSpPr/>
          <p:nvPr/>
        </p:nvSpPr>
        <p:spPr>
          <a:xfrm>
            <a:off x="1835696" y="2604681"/>
            <a:ext cx="5598400" cy="174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A Doctoral Thesis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by</a:t>
            </a:r>
          </a:p>
          <a:p>
            <a:pPr algn="ctr">
              <a:lnSpc>
                <a:spcPct val="150000"/>
              </a:lnSpc>
            </a:pPr>
            <a:r>
              <a:rPr lang="de-DE" sz="2500" b="1" dirty="0">
                <a:solidFill>
                  <a:schemeClr val="bg1"/>
                </a:solidFill>
                <a:latin typeface="Calibri" panose="020F0502020204030204" pitchFamily="34" charset="0"/>
              </a:rPr>
              <a:t>Hazem </a:t>
            </a:r>
            <a:r>
              <a:rPr lang="de-DE" sz="25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Elsaid</a:t>
            </a:r>
            <a:r>
              <a:rPr lang="de-DE" sz="2500" b="1" dirty="0">
                <a:solidFill>
                  <a:schemeClr val="bg1"/>
                </a:solidFill>
                <a:latin typeface="Calibri" panose="020F0502020204030204" pitchFamily="34" charset="0"/>
              </a:rPr>
              <a:t> Ibrahim</a:t>
            </a:r>
          </a:p>
          <a:p>
            <a:pPr algn="ct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MSc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of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Electrical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49059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1259632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343232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375731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D0576-CD42-364A-B3D9-C03508B381CD}"/>
              </a:ext>
            </a:extLst>
          </p:cNvPr>
          <p:cNvSpPr txBox="1"/>
          <p:nvPr/>
        </p:nvSpPr>
        <p:spPr>
          <a:xfrm>
            <a:off x="3707904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FE46205-FE3B-DF4A-90F0-0CF8F742131E}"/>
              </a:ext>
            </a:extLst>
          </p:cNvPr>
          <p:cNvSpPr/>
          <p:nvPr/>
        </p:nvSpPr>
        <p:spPr bwMode="auto">
          <a:xfrm>
            <a:off x="3557374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05" y="3156858"/>
            <a:ext cx="3348624" cy="2198504"/>
          </a:xfrm>
          <a:prstGeom prst="rect">
            <a:avLst/>
          </a:prstGeom>
        </p:spPr>
      </p:pic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2447762" y="3505304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992062" y="2737543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37A09-A236-3F4B-B94B-BE94A78D1B09}"/>
              </a:ext>
            </a:extLst>
          </p:cNvPr>
          <p:cNvGrpSpPr/>
          <p:nvPr/>
        </p:nvGrpSpPr>
        <p:grpSpPr>
          <a:xfrm>
            <a:off x="7023403" y="3200470"/>
            <a:ext cx="1628074" cy="2886487"/>
            <a:chOff x="7023403" y="3200470"/>
            <a:chExt cx="1628074" cy="2886487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206218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845" y="3617141"/>
              <a:ext cx="1081632" cy="2469816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403" y="3200470"/>
              <a:ext cx="1628074" cy="416671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080" y="342900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845" y="3777710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530454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4066786"/>
              <a:ext cx="552154" cy="1675315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5" y="4709397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3EA79A9-3783-2E42-8B4A-21E44F6DBD57}"/>
                </a:ext>
              </a:extLst>
            </p:cNvPr>
            <p:cNvSpPr txBox="1"/>
            <p:nvPr/>
          </p:nvSpPr>
          <p:spPr>
            <a:xfrm>
              <a:off x="7697377" y="428608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387736" y="4566437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222903" y="3867599"/>
            <a:ext cx="323333" cy="3184931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125029" y="266086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C00000"/>
                    </a:solidFill>
                  </a:rPr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33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/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ct val="40000"/>
                  </a:spcAft>
                </a:pPr>
                <a:r>
                  <a:rPr lang="en-US" sz="2000" b="1" dirty="0">
                    <a:solidFill>
                      <a:srgbClr val="C00000"/>
                    </a:solidFill>
                    <a:latin typeface="+mj-lt"/>
                  </a:rPr>
                  <a:t>How many objects do I have?</a:t>
                </a:r>
              </a:p>
              <a:p>
                <a:pPr algn="ctr"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de-DE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de-DE" sz="1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sSup>
                            <m:sSupPr>
                              <m:ctrlPr>
                                <a:rPr lang="de-DE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m:rPr>
                              <m:nor/>
                            </m:rPr>
                            <a:rPr lang="en-US" sz="1400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blipFill>
                <a:blip r:embed="rId5"/>
                <a:stretch>
                  <a:fillRect b="-20419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CE737BB-68AE-AC4B-9F35-7B89B2673019}"/>
              </a:ext>
            </a:extLst>
          </p:cNvPr>
          <p:cNvGrpSpPr/>
          <p:nvPr/>
        </p:nvGrpSpPr>
        <p:grpSpPr>
          <a:xfrm>
            <a:off x="1080625" y="3068960"/>
            <a:ext cx="4170385" cy="2664296"/>
            <a:chOff x="1080625" y="3068960"/>
            <a:chExt cx="4170385" cy="2664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806744-C877-394C-913E-B45FB3E6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25" y="3068960"/>
              <a:ext cx="4170385" cy="2547778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4A752D0-45D3-E84B-827C-2373733112AF}"/>
                </a:ext>
              </a:extLst>
            </p:cNvPr>
            <p:cNvSpPr/>
            <p:nvPr/>
          </p:nvSpPr>
          <p:spPr bwMode="auto">
            <a:xfrm>
              <a:off x="1080625" y="5373216"/>
              <a:ext cx="1043103" cy="36004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51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835722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52062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</p:spTree>
    <p:extLst>
      <p:ext uri="{BB962C8B-B14F-4D97-AF65-F5344CB8AC3E}">
        <p14:creationId xmlns:p14="http://schemas.microsoft.com/office/powerpoint/2010/main" val="354922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/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/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7">
            <a:extLst>
              <a:ext uri="{FF2B5EF4-FFF2-40B4-BE49-F238E27FC236}">
                <a16:creationId xmlns:a16="http://schemas.microsoft.com/office/drawing/2014/main" id="{8E7D2199-79B7-4743-A8D1-77D61E329047}"/>
              </a:ext>
            </a:extLst>
          </p:cNvPr>
          <p:cNvSpPr/>
          <p:nvPr/>
        </p:nvSpPr>
        <p:spPr>
          <a:xfrm>
            <a:off x="7519940" y="3834534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feil nach unten 7">
            <a:extLst>
              <a:ext uri="{FF2B5EF4-FFF2-40B4-BE49-F238E27FC236}">
                <a16:creationId xmlns:a16="http://schemas.microsoft.com/office/drawing/2014/main" id="{D9C4146B-0B3E-B048-A6DD-844025B1F58B}"/>
              </a:ext>
            </a:extLst>
          </p:cNvPr>
          <p:cNvSpPr/>
          <p:nvPr/>
        </p:nvSpPr>
        <p:spPr>
          <a:xfrm>
            <a:off x="7018253" y="51987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/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FDDEF33D-A1EB-0C4E-A9C3-7D82D817D19B}"/>
              </a:ext>
            </a:extLst>
          </p:cNvPr>
          <p:cNvSpPr/>
          <p:nvPr/>
        </p:nvSpPr>
        <p:spPr>
          <a:xfrm>
            <a:off x="6471348" y="384116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/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4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ML</a:t>
                </a:r>
                <a:r>
                  <a:rPr lang="en-US" sz="1600" kern="0" baseline="30000" dirty="0"/>
                  <a:t>[1, 2]</a:t>
                </a:r>
                <a:r>
                  <a:rPr lang="en-US" sz="1600" kern="0" dirty="0"/>
                  <a:t>:</a:t>
                </a:r>
                <a:endParaRPr lang="de-DE" sz="1600" i="1" kern="0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de-DE" sz="1600" i="1" kern="0" dirty="0">
                    <a:latin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 smtClea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bSup>
                  </m:oMath>
                </a14:m>
                <a:endParaRPr lang="en-US" sz="16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Dense RFID network with CR capability </a:t>
                </a:r>
              </a:p>
              <a:p>
                <a:pPr lvl="1"/>
                <a:r>
                  <a:rPr lang="en-US" sz="1600" kern="0" dirty="0"/>
                  <a:t>Poisson distribution with mean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de-DE" sz="16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l-GR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sup>
                            </m:s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−1−</m:t>
                            </m:r>
                            <m:r>
                              <m:rPr>
                                <m:sty m:val="p"/>
                              </m:rPr>
                              <a:rPr lang="el-GR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Proposed normalized </a:t>
                </a:r>
                <a:r>
                  <a:rPr lang="en-US" sz="1600" kern="0" dirty="0"/>
                  <a:t>posteriori distribution: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/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2411F32-2961-2948-8587-9CE762F1C760}"/>
              </a:ext>
            </a:extLst>
          </p:cNvPr>
          <p:cNvSpPr txBox="1"/>
          <p:nvPr/>
        </p:nvSpPr>
        <p:spPr>
          <a:xfrm>
            <a:off x="449621" y="5822938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W.-T. Chen Chen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 2009.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D10D0-8B3B-894E-8201-9F810BEDD2CA}"/>
              </a:ext>
            </a:extLst>
          </p:cNvPr>
          <p:cNvSpPr txBox="1"/>
          <p:nvPr/>
        </p:nvSpPr>
        <p:spPr>
          <a:xfrm>
            <a:off x="1985619" y="5822937"/>
            <a:ext cx="280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Vahedi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, V. Wong, I. Blake, and R. Ward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2011.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/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15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B545897D-FA76-414B-ABFF-5B4E6B1D1FFB}"/>
              </a:ext>
            </a:extLst>
          </p:cNvPr>
          <p:cNvSpPr/>
          <p:nvPr/>
        </p:nvSpPr>
        <p:spPr bwMode="auto">
          <a:xfrm>
            <a:off x="2915816" y="3068958"/>
            <a:ext cx="720080" cy="576065"/>
          </a:xfrm>
          <a:prstGeom prst="flowChartAlternateProcess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3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sz="1600" kern="0" dirty="0"/>
                  <a:t>Proposed </a:t>
                </a:r>
                <a:r>
                  <a:rPr lang="en-US" sz="1600" kern="0" dirty="0"/>
                  <a:t>a posteriori distribution:</a:t>
                </a:r>
              </a:p>
              <a:p>
                <a:pPr marL="0" indent="0" algn="ctr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de-DE" sz="1600" i="1" kern="0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pt-BR" sz="16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kern="0" dirty="0">
                            <a:latin typeface="Cambria Math"/>
                          </a:rPr>
                          <m:t>𝑛</m:t>
                        </m:r>
                        <m:r>
                          <a:rPr lang="de-DE" sz="1600" i="1" kern="0" dirty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𝐿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, 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 dirty="0">
                            <a:latin typeface="Cambria Math"/>
                          </a:rPr>
                          <m:t>,</m:t>
                        </m:r>
                        <m:r>
                          <a:rPr lang="pt-BR" sz="1600" i="1" kern="0" dirty="0">
                            <a:latin typeface="Cambria Math"/>
                          </a:rPr>
                          <m:t>𝛼</m:t>
                        </m:r>
                      </m:e>
                    </m:d>
                    <m:r>
                      <a:rPr lang="de-DE" sz="1600" i="1" kern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 kern="0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 dirty="0" smtClea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 dirty="0" smtClea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dirty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 dirty="0" smtClean="0"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kern="0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de-DE" sz="1600" i="1" kern="0" dirty="0" smtClean="0">
                            <a:latin typeface="Cambria Math"/>
                          </a:rPr>
                          <m:t>−</m:t>
                        </m:r>
                        <m:r>
                          <a:rPr lang="de-DE" sz="1600" i="1" kern="0" dirty="0" smtClean="0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600" i="1" ker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de-DE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𝐿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de-DE" sz="1600" i="1" kern="0" smtClean="0">
                                <a:latin typeface="Cambria Math"/>
                              </a:rPr>
                              <m:t>−1−</m:t>
                            </m:r>
                            <m:f>
                              <m:f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dirty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1600" kern="0" dirty="0"/>
                  <a:t> </a:t>
                </a:r>
              </a:p>
              <a:p>
                <a:pPr>
                  <a:spcAft>
                    <a:spcPct val="0"/>
                  </a:spcAft>
                </a:pPr>
                <a:r>
                  <a:rPr lang="en-US" sz="1600" kern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 dirty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de-DE" sz="1600" i="1" kern="0" dirty="0" smtClean="0">
                            <a:latin typeface="Cambria Math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sz="1600" kern="0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 dirty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 dirty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𝑛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\</m:t>
                            </m:r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r>
                              <a:rPr lang="pt-BR" sz="1600" i="1" kern="0" dirty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US" sz="1600" i="1" kern="0" dirty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 dirty="0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de-DE" sz="1600" i="1" kern="0" dirty="0" smtClean="0">
                        <a:latin typeface="Cambria Math"/>
                      </a:rPr>
                      <m:t>=0</m:t>
                    </m:r>
                  </m:oMath>
                </a14:m>
                <a:endParaRPr lang="en-US" sz="1600" kern="0" dirty="0"/>
              </a:p>
              <a:p>
                <a:pPr>
                  <a:spcAft>
                    <a:spcPct val="0"/>
                  </a:spcAft>
                </a:pPr>
                <a:endParaRPr lang="en-US" sz="1600" kern="0" dirty="0"/>
              </a:p>
              <a:p>
                <a:r>
                  <a:rPr lang="de-DE" sz="1600" kern="0" dirty="0"/>
                  <a:t>After</a:t>
                </a:r>
                <a:r>
                  <a:rPr lang="de-DE" sz="1600" i="1" kern="0" dirty="0">
                    <a:cs typeface="Calibri" panose="020F0502020204030204" pitchFamily="34" charset="0"/>
                  </a:rPr>
                  <a:t> </a:t>
                </a:r>
                <a:r>
                  <a:rPr lang="en-US" sz="1600" kern="0" dirty="0">
                    <a:cs typeface="Calibri" panose="020F0502020204030204" pitchFamily="34" charset="0"/>
                  </a:rPr>
                  <a:t>simplifications</a:t>
                </a:r>
                <a:r>
                  <a:rPr lang="de-DE" sz="1600" kern="0" dirty="0">
                    <a:cs typeface="Calibri" panose="020F0502020204030204" pitchFamily="34" charset="0"/>
                  </a:rPr>
                  <a:t>:</a:t>
                </a:r>
                <a:endParaRPr lang="de-DE" sz="1600" i="1" kern="0" dirty="0">
                  <a:cs typeface="Calibri" panose="020F0502020204030204" pitchFamily="34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i="1" kern="0" dirty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120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de-DE" sz="1400" i="1" kern="0" dirty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24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 dirty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 dirty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sz="1400" i="1" kern="0" dirty="0">
                          <a:latin typeface="Cambria Math"/>
                        </a:rPr>
                        <m:t>𝑛</m:t>
                      </m:r>
                      <m:r>
                        <a:rPr lang="de-DE" sz="1400" i="1" kern="0" dirty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1400" i="1" kern="0" dirty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GB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 dirty="0"/>
              </a:p>
              <a:p>
                <a:r>
                  <a:rPr lang="en-US" sz="1600" kern="0" dirty="0"/>
                  <a:t>Using Descartes’ rules of sign:</a:t>
                </a:r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C87683AA-6C06-F741-8160-D2BC0BF5D0A5}"/>
              </a:ext>
            </a:extLst>
          </p:cNvPr>
          <p:cNvSpPr/>
          <p:nvPr/>
        </p:nvSpPr>
        <p:spPr>
          <a:xfrm>
            <a:off x="1581573" y="2119522"/>
            <a:ext cx="288032" cy="21602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/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𝑞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−4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𝑎𝑏𝑐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𝑆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de-DE" sz="1100">
                        <a:solidFill>
                          <a:schemeClr val="tx1"/>
                        </a:solidFill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−3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+12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𝑎𝑒</m:t>
                    </m:r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−9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𝑏𝑐𝑑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+27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−72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𝑎𝑐𝑒</m:t>
                    </m:r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eschweifte Klammer rechts 12">
            <a:extLst>
              <a:ext uri="{FF2B5EF4-FFF2-40B4-BE49-F238E27FC236}">
                <a16:creationId xmlns:a16="http://schemas.microsoft.com/office/drawing/2014/main" id="{61E46C17-89A8-274B-AF28-BEB9362CD9D9}"/>
              </a:ext>
            </a:extLst>
          </p:cNvPr>
          <p:cNvSpPr/>
          <p:nvPr/>
        </p:nvSpPr>
        <p:spPr>
          <a:xfrm rot="5400000">
            <a:off x="863588" y="3150303"/>
            <a:ext cx="216024" cy="1152128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eschweifte Klammer rechts 13">
            <a:extLst>
              <a:ext uri="{FF2B5EF4-FFF2-40B4-BE49-F238E27FC236}">
                <a16:creationId xmlns:a16="http://schemas.microsoft.com/office/drawing/2014/main" id="{35D7654A-2579-9F43-A7E9-75A52F55F698}"/>
              </a:ext>
            </a:extLst>
          </p:cNvPr>
          <p:cNvSpPr/>
          <p:nvPr/>
        </p:nvSpPr>
        <p:spPr>
          <a:xfrm rot="5400000">
            <a:off x="2555776" y="3058642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eschweifte Klammer rechts 14">
            <a:extLst>
              <a:ext uri="{FF2B5EF4-FFF2-40B4-BE49-F238E27FC236}">
                <a16:creationId xmlns:a16="http://schemas.microsoft.com/office/drawing/2014/main" id="{A0D9FAFB-AEDF-F84D-AC4F-7404E4436CBF}"/>
              </a:ext>
            </a:extLst>
          </p:cNvPr>
          <p:cNvSpPr/>
          <p:nvPr/>
        </p:nvSpPr>
        <p:spPr>
          <a:xfrm rot="5400000">
            <a:off x="4347800" y="3050466"/>
            <a:ext cx="232375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eschweifte Klammer rechts 15">
            <a:extLst>
              <a:ext uri="{FF2B5EF4-FFF2-40B4-BE49-F238E27FC236}">
                <a16:creationId xmlns:a16="http://schemas.microsoft.com/office/drawing/2014/main" id="{61399547-334B-8D43-A9CC-6BCB2A05C7D4}"/>
              </a:ext>
            </a:extLst>
          </p:cNvPr>
          <p:cNvSpPr/>
          <p:nvPr/>
        </p:nvSpPr>
        <p:spPr>
          <a:xfrm rot="5400000">
            <a:off x="6156176" y="3042291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eschweifte Klammer rechts 16">
            <a:extLst>
              <a:ext uri="{FF2B5EF4-FFF2-40B4-BE49-F238E27FC236}">
                <a16:creationId xmlns:a16="http://schemas.microsoft.com/office/drawing/2014/main" id="{BE5B1FEB-0B22-0C4E-8FC7-A82DF128071C}"/>
              </a:ext>
            </a:extLst>
          </p:cNvPr>
          <p:cNvSpPr/>
          <p:nvPr/>
        </p:nvSpPr>
        <p:spPr>
          <a:xfrm rot="5400000">
            <a:off x="7748527" y="3178132"/>
            <a:ext cx="199673" cy="1080120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/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/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/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/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/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/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𝑆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+0.5</m:t>
                      </m:r>
                      <m:rad>
                        <m:radPr>
                          <m:degHide m:val="on"/>
                          <m:ctrlP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−4</m:t>
                          </m:r>
                          <m:sSup>
                            <m:sSupPr>
                              <m:ctrlP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5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7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 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 dirty="0"/>
                  <a:t>.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 dirty="0"/>
                  <a:t>.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1004CA-8464-0040-8727-6095D769B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7" y="2420889"/>
            <a:ext cx="8303370" cy="36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 comparison</a:t>
                </a:r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kern="0" dirty="0"/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 dirty="0"/>
                  <a:t>.</a:t>
                </a:r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DCE01DE-8D86-B34E-89B2-5E7981F06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27825"/>
            <a:ext cx="8057400" cy="38654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AFF3A-0A50-6048-A8D9-33EF84DA3B87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501008"/>
            <a:ext cx="7496" cy="36004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0F599-0193-4C45-AC5B-1D6B6C65D605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861048"/>
            <a:ext cx="7496" cy="57606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FCA269-218C-FF4B-9893-31C15F60B649}"/>
              </a:ext>
            </a:extLst>
          </p:cNvPr>
          <p:cNvSpPr txBox="1"/>
          <p:nvPr/>
        </p:nvSpPr>
        <p:spPr>
          <a:xfrm>
            <a:off x="8308920" y="4005064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5512B-E103-774B-95EB-B5EDBE9E4396}"/>
              </a:ext>
            </a:extLst>
          </p:cNvPr>
          <p:cNvSpPr txBox="1"/>
          <p:nvPr/>
        </p:nvSpPr>
        <p:spPr>
          <a:xfrm>
            <a:off x="8321617" y="355327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92275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3025156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/>
              <p:nvPr/>
            </p:nvSpPr>
            <p:spPr>
              <a:xfrm>
                <a:off x="3709550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 Aware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50" y="1880743"/>
                <a:ext cx="3958794" cy="756169"/>
              </a:xfrm>
              <a:prstGeom prst="rect">
                <a:avLst/>
              </a:prstGeom>
              <a:blipFill>
                <a:blip r:embed="rId5"/>
                <a:stretch>
                  <a:fillRect l="-31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eft Brace 44">
            <a:extLst>
              <a:ext uri="{FF2B5EF4-FFF2-40B4-BE49-F238E27FC236}">
                <a16:creationId xmlns:a16="http://schemas.microsoft.com/office/drawing/2014/main" id="{CBCE4F16-2F8D-1F47-AD08-EE17A812F3BF}"/>
              </a:ext>
            </a:extLst>
          </p:cNvPr>
          <p:cNvSpPr/>
          <p:nvPr/>
        </p:nvSpPr>
        <p:spPr bwMode="auto">
          <a:xfrm>
            <a:off x="3551435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95296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8016881-C08C-A844-804A-99227C655A22}"/>
              </a:ext>
            </a:extLst>
          </p:cNvPr>
          <p:cNvSpPr txBox="1"/>
          <p:nvPr/>
        </p:nvSpPr>
        <p:spPr>
          <a:xfrm>
            <a:off x="3707904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50F8B987-C408-BB44-9FD1-DB00A47EBDAF}"/>
              </a:ext>
            </a:extLst>
          </p:cNvPr>
          <p:cNvSpPr/>
          <p:nvPr/>
        </p:nvSpPr>
        <p:spPr bwMode="auto">
          <a:xfrm>
            <a:off x="3557374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2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4482-D6D0-E348-8C1E-5F2B69E4F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3" y="1113101"/>
            <a:ext cx="3140238" cy="2047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2AEA44-C993-2A48-8F32-665317950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3902102"/>
            <a:ext cx="3123126" cy="2047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7E05A-ACF6-FD47-80EC-7FAA9A837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902102"/>
            <a:ext cx="3171927" cy="1950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78089D-DF19-A846-B1BA-5E827E1C0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8" y="1274325"/>
            <a:ext cx="2160663" cy="1769616"/>
          </a:xfrm>
          <a:prstGeom prst="rect">
            <a:avLst/>
          </a:prstGeom>
        </p:spPr>
      </p:pic>
      <p:sp>
        <p:nvSpPr>
          <p:cNvPr id="16" name="Up-Down Arrow 15">
            <a:extLst>
              <a:ext uri="{FF2B5EF4-FFF2-40B4-BE49-F238E27FC236}">
                <a16:creationId xmlns:a16="http://schemas.microsoft.com/office/drawing/2014/main" id="{85ECDA5D-C4A8-2240-8E80-33A94E0E8D28}"/>
              </a:ext>
            </a:extLst>
          </p:cNvPr>
          <p:cNvSpPr/>
          <p:nvPr/>
        </p:nvSpPr>
        <p:spPr bwMode="auto">
          <a:xfrm>
            <a:off x="6776822" y="3095577"/>
            <a:ext cx="302643" cy="754889"/>
          </a:xfrm>
          <a:prstGeom prst="upDownArrow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964B99-4BFA-0645-901F-CBFE5592CB21}"/>
              </a:ext>
            </a:extLst>
          </p:cNvPr>
          <p:cNvGrpSpPr/>
          <p:nvPr/>
        </p:nvGrpSpPr>
        <p:grpSpPr>
          <a:xfrm>
            <a:off x="1116038" y="1446222"/>
            <a:ext cx="6408712" cy="4268778"/>
            <a:chOff x="1111250" y="1143000"/>
            <a:chExt cx="6921500" cy="4572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05D3715-8241-474B-8A31-7B4D3A9D2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50" y="1143000"/>
              <a:ext cx="6921500" cy="457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8B0942-6FF7-D24A-B551-A3CE4764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6925" y="4692347"/>
              <a:ext cx="650105" cy="823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50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C00000"/>
                    </a:solidFill>
                  </a:rPr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1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Titel 7">
            <a:extLst>
              <a:ext uri="{FF2B5EF4-FFF2-40B4-BE49-F238E27FC236}">
                <a16:creationId xmlns:a16="http://schemas.microsoft.com/office/drawing/2014/main" id="{97574CBA-947A-AD4B-8D1B-470A4AB7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15553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 dirty="0"/>
            </a:br>
            <a:endParaRPr 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F27CE3-CD97-F34B-BFF4-5FBF337BD66F}"/>
              </a:ext>
            </a:extLst>
          </p:cNvPr>
          <p:cNvGrpSpPr/>
          <p:nvPr/>
        </p:nvGrpSpPr>
        <p:grpSpPr>
          <a:xfrm>
            <a:off x="1117425" y="4417717"/>
            <a:ext cx="4180211" cy="1381515"/>
            <a:chOff x="1117425" y="4417717"/>
            <a:chExt cx="4180211" cy="13815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067D001-D127-074A-B3A9-3C851BFAC126}"/>
                </a:ext>
              </a:extLst>
            </p:cNvPr>
            <p:cNvGrpSpPr/>
            <p:nvPr/>
          </p:nvGrpSpPr>
          <p:grpSpPr>
            <a:xfrm>
              <a:off x="1136631" y="4417717"/>
              <a:ext cx="2599522" cy="661208"/>
              <a:chOff x="2494484" y="4382863"/>
              <a:chExt cx="2599522" cy="661208"/>
            </a:xfrm>
          </p:grpSpPr>
          <p:sp>
            <p:nvSpPr>
              <p:cNvPr id="116" name="Pfeil nach unten 56">
                <a:extLst>
                  <a:ext uri="{FF2B5EF4-FFF2-40B4-BE49-F238E27FC236}">
                    <a16:creationId xmlns:a16="http://schemas.microsoft.com/office/drawing/2014/main" id="{F9B45F6C-FC8D-754F-816C-AFDF3F8AF1DF}"/>
                  </a:ext>
                </a:extLst>
              </p:cNvPr>
              <p:cNvSpPr/>
              <p:nvPr/>
            </p:nvSpPr>
            <p:spPr>
              <a:xfrm>
                <a:off x="3531277" y="4382863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7" name="Group 9">
                <a:extLst>
                  <a:ext uri="{FF2B5EF4-FFF2-40B4-BE49-F238E27FC236}">
                    <a16:creationId xmlns:a16="http://schemas.microsoft.com/office/drawing/2014/main" id="{C4370DC3-DEB8-514C-A60C-7C789E3D6C3C}"/>
                  </a:ext>
                </a:extLst>
              </p:cNvPr>
              <p:cNvGrpSpPr/>
              <p:nvPr/>
            </p:nvGrpSpPr>
            <p:grpSpPr>
              <a:xfrm>
                <a:off x="2494484" y="4698858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19" name="Rectangle 29">
                  <a:extLst>
                    <a:ext uri="{FF2B5EF4-FFF2-40B4-BE49-F238E27FC236}">
                      <a16:creationId xmlns:a16="http://schemas.microsoft.com/office/drawing/2014/main" id="{38EAAA47-C898-CA49-AAB3-E7A5F084C9C1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0" name="Rectangle 30">
                  <a:extLst>
                    <a:ext uri="{FF2B5EF4-FFF2-40B4-BE49-F238E27FC236}">
                      <a16:creationId xmlns:a16="http://schemas.microsoft.com/office/drawing/2014/main" id="{6D7FBF9A-88FE-2D49-BA19-D79BAE2440A1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1" name="Rectangle 31">
                  <a:extLst>
                    <a:ext uri="{FF2B5EF4-FFF2-40B4-BE49-F238E27FC236}">
                      <a16:creationId xmlns:a16="http://schemas.microsoft.com/office/drawing/2014/main" id="{220147B6-55DA-2E4A-A82E-A87D309FC217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2" name="Rectangle 32">
                  <a:extLst>
                    <a:ext uri="{FF2B5EF4-FFF2-40B4-BE49-F238E27FC236}">
                      <a16:creationId xmlns:a16="http://schemas.microsoft.com/office/drawing/2014/main" id="{FDB5E6A9-8FC2-814A-8AAF-774D5EB6A1A2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CA168D6-DD8A-6046-95A3-9157EBEAED21}"/>
                </a:ext>
              </a:extLst>
            </p:cNvPr>
            <p:cNvGrpSpPr/>
            <p:nvPr/>
          </p:nvGrpSpPr>
          <p:grpSpPr>
            <a:xfrm>
              <a:off x="1117425" y="5157192"/>
              <a:ext cx="2599522" cy="642040"/>
              <a:chOff x="2475278" y="5186520"/>
              <a:chExt cx="2599522" cy="642040"/>
            </a:xfrm>
          </p:grpSpPr>
          <p:grpSp>
            <p:nvGrpSpPr>
              <p:cNvPr id="127" name="Group 9">
                <a:extLst>
                  <a:ext uri="{FF2B5EF4-FFF2-40B4-BE49-F238E27FC236}">
                    <a16:creationId xmlns:a16="http://schemas.microsoft.com/office/drawing/2014/main" id="{71CA1E85-9D15-3C49-9F37-2B4808834EB6}"/>
                  </a:ext>
                </a:extLst>
              </p:cNvPr>
              <p:cNvGrpSpPr/>
              <p:nvPr/>
            </p:nvGrpSpPr>
            <p:grpSpPr>
              <a:xfrm>
                <a:off x="2475278" y="5483347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28" name="Rectangle 29">
                  <a:extLst>
                    <a:ext uri="{FF2B5EF4-FFF2-40B4-BE49-F238E27FC236}">
                      <a16:creationId xmlns:a16="http://schemas.microsoft.com/office/drawing/2014/main" id="{44F4860E-C809-624B-9CC6-63AF3F425C24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9" name="Rectangle 30">
                  <a:extLst>
                    <a:ext uri="{FF2B5EF4-FFF2-40B4-BE49-F238E27FC236}">
                      <a16:creationId xmlns:a16="http://schemas.microsoft.com/office/drawing/2014/main" id="{18DBA8BC-6FB0-7D43-8939-6A6195189972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0" name="Rectangle 31">
                  <a:extLst>
                    <a:ext uri="{FF2B5EF4-FFF2-40B4-BE49-F238E27FC236}">
                      <a16:creationId xmlns:a16="http://schemas.microsoft.com/office/drawing/2014/main" id="{F75E5959-0C31-A84A-8952-85EAE56D7132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1" name="Rectangle 32">
                  <a:extLst>
                    <a:ext uri="{FF2B5EF4-FFF2-40B4-BE49-F238E27FC236}">
                      <a16:creationId xmlns:a16="http://schemas.microsoft.com/office/drawing/2014/main" id="{AFDB5B2D-D83A-954D-8C1C-D494C114471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32" name="Pfeil nach unten 56">
                <a:extLst>
                  <a:ext uri="{FF2B5EF4-FFF2-40B4-BE49-F238E27FC236}">
                    <a16:creationId xmlns:a16="http://schemas.microsoft.com/office/drawing/2014/main" id="{F1167391-2AEF-B943-97CE-B5A267932486}"/>
                  </a:ext>
                </a:extLst>
              </p:cNvPr>
              <p:cNvSpPr/>
              <p:nvPr/>
            </p:nvSpPr>
            <p:spPr>
              <a:xfrm>
                <a:off x="3531277" y="5186520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/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=4, </m:t>
                        </m:r>
                        <m:r>
                          <a:rPr lang="de-DE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de-DE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=75%</m:t>
                        </m:r>
                      </m:oMath>
                    </m:oMathPara>
                  </a14:m>
                  <a:endParaRPr lang="en-US" sz="1400" i="1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Pfeil nach unten 56">
            <a:extLst>
              <a:ext uri="{FF2B5EF4-FFF2-40B4-BE49-F238E27FC236}">
                <a16:creationId xmlns:a16="http://schemas.microsoft.com/office/drawing/2014/main" id="{C08D339D-7E5E-C649-8B6D-28FCD831D2DA}"/>
              </a:ext>
            </a:extLst>
          </p:cNvPr>
          <p:cNvSpPr/>
          <p:nvPr/>
        </p:nvSpPr>
        <p:spPr>
          <a:xfrm>
            <a:off x="6470526" y="1735474"/>
            <a:ext cx="357389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422566-1E52-B645-9A60-2277114442F3}"/>
              </a:ext>
            </a:extLst>
          </p:cNvPr>
          <p:cNvGrpSpPr/>
          <p:nvPr/>
        </p:nvGrpSpPr>
        <p:grpSpPr>
          <a:xfrm>
            <a:off x="3128207" y="1196752"/>
            <a:ext cx="5393867" cy="620996"/>
            <a:chOff x="3128207" y="1196752"/>
            <a:chExt cx="5393867" cy="6209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/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4622790" y="1196752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124" name="Gerade Verbindung mit Pfeil 36">
              <a:extLst>
                <a:ext uri="{FF2B5EF4-FFF2-40B4-BE49-F238E27FC236}">
                  <a16:creationId xmlns:a16="http://schemas.microsoft.com/office/drawing/2014/main" id="{7F2F9F30-0738-5240-AE3F-C1FFD5F354EF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40" y="1772816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/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  <a:blipFill>
                  <a:blip r:embed="rId7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Gerade Verbindung mit Pfeil 36">
              <a:extLst>
                <a:ext uri="{FF2B5EF4-FFF2-40B4-BE49-F238E27FC236}">
                  <a16:creationId xmlns:a16="http://schemas.microsoft.com/office/drawing/2014/main" id="{F421326E-80B7-B845-BC5A-9D8DE314BE97}"/>
                </a:ext>
              </a:extLst>
            </p:cNvPr>
            <p:cNvCxnSpPr>
              <a:cxnSpLocks/>
            </p:cNvCxnSpPr>
            <p:nvPr/>
          </p:nvCxnSpPr>
          <p:spPr>
            <a:xfrm>
              <a:off x="5930410" y="1770237"/>
              <a:ext cx="587795" cy="25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/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  <a:blipFill>
                  <a:blip r:embed="rId8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Gerade Verbindung mit Pfeil 36">
              <a:extLst>
                <a:ext uri="{FF2B5EF4-FFF2-40B4-BE49-F238E27FC236}">
                  <a16:creationId xmlns:a16="http://schemas.microsoft.com/office/drawing/2014/main" id="{D6BCC912-4E17-A845-A6B9-91DCA2C67947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96" y="1780325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/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  <a:blipFill>
                  <a:blip r:embed="rId9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9DECEF-3797-6E45-8B1B-9E178DBD68FD}"/>
              </a:ext>
            </a:extLst>
          </p:cNvPr>
          <p:cNvGrpSpPr/>
          <p:nvPr/>
        </p:nvGrpSpPr>
        <p:grpSpPr>
          <a:xfrm>
            <a:off x="188641" y="1411071"/>
            <a:ext cx="2520866" cy="1984855"/>
            <a:chOff x="6506279" y="1400229"/>
            <a:chExt cx="2520866" cy="1984855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3C44DA2-A86C-CF42-A3A2-56BAFF73646C}"/>
                </a:ext>
              </a:extLst>
            </p:cNvPr>
            <p:cNvGrpSpPr/>
            <p:nvPr/>
          </p:nvGrpSpPr>
          <p:grpSpPr>
            <a:xfrm>
              <a:off x="6506279" y="1400229"/>
              <a:ext cx="2520866" cy="1984855"/>
              <a:chOff x="6483337" y="1396351"/>
              <a:chExt cx="2277208" cy="1972190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5CC88377-25F3-C140-9C50-138AE65E72D7}"/>
                  </a:ext>
                </a:extLst>
              </p:cNvPr>
              <p:cNvGrpSpPr/>
              <p:nvPr/>
            </p:nvGrpSpPr>
            <p:grpSpPr>
              <a:xfrm>
                <a:off x="6483337" y="1396351"/>
                <a:ext cx="2277208" cy="1972190"/>
                <a:chOff x="6230959" y="1495219"/>
                <a:chExt cx="2643700" cy="2011969"/>
              </a:xfrm>
            </p:grpSpPr>
            <p:pic>
              <p:nvPicPr>
                <p:cNvPr id="175" name="Picture 174">
                  <a:extLst>
                    <a:ext uri="{FF2B5EF4-FFF2-40B4-BE49-F238E27FC236}">
                      <a16:creationId xmlns:a16="http://schemas.microsoft.com/office/drawing/2014/main" id="{E6A44541-C22F-024B-A7A5-9DA24ABF0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0959" y="2167710"/>
                  <a:ext cx="1339478" cy="1339478"/>
                </a:xfrm>
                <a:prstGeom prst="rect">
                  <a:avLst/>
                </a:prstGeom>
              </p:spPr>
            </p:pic>
            <p:sp>
              <p:nvSpPr>
                <p:cNvPr id="176" name="Cloud Callout 175">
                  <a:extLst>
                    <a:ext uri="{FF2B5EF4-FFF2-40B4-BE49-F238E27FC236}">
                      <a16:creationId xmlns:a16="http://schemas.microsoft.com/office/drawing/2014/main" id="{05CABE60-0A2E-6A46-92CF-365CAA93A73E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1896068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solidFill>
                  <a:schemeClr val="accent5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B48D2CB-DCB4-DE41-8F80-D2239304A5B5}"/>
                  </a:ext>
                </a:extLst>
              </p:cNvPr>
              <p:cNvGrpSpPr/>
              <p:nvPr/>
            </p:nvGrpSpPr>
            <p:grpSpPr>
              <a:xfrm>
                <a:off x="7751572" y="1929400"/>
                <a:ext cx="301892" cy="305813"/>
                <a:chOff x="7697149" y="1925854"/>
                <a:chExt cx="301892" cy="305813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B852072C-FF6C-9846-A3FA-D9264A12428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976735" y="1956782"/>
                  <a:ext cx="0" cy="235523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400" dirty="0">
                        <a:latin typeface="+mj-lt"/>
                      </a:endParaRPr>
                    </a:p>
                  </p:txBody>
                </p:sp>
              </mc:Choice>
              <mc:Fallback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3D1693E-25A3-1943-B731-32A6ECA7FA2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316416" y="1967828"/>
              <a:ext cx="0" cy="237036"/>
            </a:xfrm>
            <a:prstGeom prst="straightConnector1">
              <a:avLst/>
            </a:prstGeom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/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r>
                    <a:rPr lang="en-US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Aware</a:t>
                  </a:r>
                  <a:endParaRPr lang="en-US" sz="1400" b="1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22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19784A3-742D-544E-A427-AC553B1A3B64}"/>
              </a:ext>
            </a:extLst>
          </p:cNvPr>
          <p:cNvGrpSpPr/>
          <p:nvPr/>
        </p:nvGrpSpPr>
        <p:grpSpPr>
          <a:xfrm>
            <a:off x="6161358" y="3837700"/>
            <a:ext cx="2493904" cy="2039729"/>
            <a:chOff x="5960914" y="3852385"/>
            <a:chExt cx="3024336" cy="203972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5617072-435B-A74C-94BC-445EBB18C4C4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2FC78D29-9F22-BC42-BF7D-81E3F9BB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184" name="Cloud Callout 183">
                <a:extLst>
                  <a:ext uri="{FF2B5EF4-FFF2-40B4-BE49-F238E27FC236}">
                    <a16:creationId xmlns:a16="http://schemas.microsoft.com/office/drawing/2014/main" id="{F513F479-5015-B24B-958A-F3244AFE7971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90E0621-CE1D-BA40-ACA3-D0CFB9AE7DEE}"/>
                  </a:ext>
                </a:extLst>
              </p:cNvPr>
              <p:cNvSpPr txBox="1"/>
              <p:nvPr/>
            </p:nvSpPr>
            <p:spPr>
              <a:xfrm>
                <a:off x="6930836" y="4008692"/>
                <a:ext cx="18683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5330045-FAA3-C241-BBA1-D2A479991083}"/>
                </a:ext>
              </a:extLst>
            </p:cNvPr>
            <p:cNvGrpSpPr/>
            <p:nvPr/>
          </p:nvGrpSpPr>
          <p:grpSpPr>
            <a:xfrm>
              <a:off x="7564079" y="4297399"/>
              <a:ext cx="492599" cy="307777"/>
              <a:chOff x="7564079" y="4297399"/>
              <a:chExt cx="492599" cy="307777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0D649421-C636-1146-86F9-33C1A2733B8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C6C6CEDB-3E0B-A745-9254-410964983D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56678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/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1400" dirty="0">
                      <a:latin typeface="+mj-lt"/>
                    </a:endParaRPr>
                  </a:p>
                </p:txBody>
              </p:sp>
            </mc:Choice>
            <mc:Fallback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AEEEFA-8AAE-0C49-9C65-BED866CD259D}"/>
              </a:ext>
            </a:extLst>
          </p:cNvPr>
          <p:cNvGrpSpPr/>
          <p:nvPr/>
        </p:nvGrpSpPr>
        <p:grpSpPr>
          <a:xfrm>
            <a:off x="467544" y="4005064"/>
            <a:ext cx="5430354" cy="345213"/>
            <a:chOff x="467544" y="4005064"/>
            <a:chExt cx="5430354" cy="345213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467544" y="400506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/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blipFill>
                  <a:blip r:embed="rId1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557FF2-AEE7-2C41-BC98-3852D0EC7D25}"/>
              </a:ext>
            </a:extLst>
          </p:cNvPr>
          <p:cNvGrpSpPr/>
          <p:nvPr/>
        </p:nvGrpSpPr>
        <p:grpSpPr>
          <a:xfrm>
            <a:off x="3232981" y="2043870"/>
            <a:ext cx="5731507" cy="1301943"/>
            <a:chOff x="3232981" y="2043870"/>
            <a:chExt cx="5731507" cy="13019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C19CCFC-71AF-E14D-8F6E-675E9647D354}"/>
                </a:ext>
              </a:extLst>
            </p:cNvPr>
            <p:cNvGrpSpPr/>
            <p:nvPr/>
          </p:nvGrpSpPr>
          <p:grpSpPr>
            <a:xfrm>
              <a:off x="3974168" y="2043870"/>
              <a:ext cx="4990320" cy="1301943"/>
              <a:chOff x="3974168" y="2043870"/>
              <a:chExt cx="4990320" cy="13019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9727A1-822B-144A-A11E-760B7FC3F0CA}"/>
                  </a:ext>
                </a:extLst>
              </p:cNvPr>
              <p:cNvGrpSpPr/>
              <p:nvPr/>
            </p:nvGrpSpPr>
            <p:grpSpPr>
              <a:xfrm>
                <a:off x="4785268" y="2449767"/>
                <a:ext cx="3368015" cy="622655"/>
                <a:chOff x="2862820" y="2387634"/>
                <a:chExt cx="3368015" cy="622655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A888A981-47E8-0640-8AF3-E59B579E83DF}"/>
                    </a:ext>
                  </a:extLst>
                </p:cNvPr>
                <p:cNvGrpSpPr/>
                <p:nvPr/>
              </p:nvGrpSpPr>
              <p:grpSpPr>
                <a:xfrm>
                  <a:off x="2862820" y="2387634"/>
                  <a:ext cx="3368015" cy="622655"/>
                  <a:chOff x="2066190" y="2225230"/>
                  <a:chExt cx="3368015" cy="622655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51EA143F-9CC8-A649-BF48-9A49C6D2852D}"/>
                      </a:ext>
                    </a:extLst>
                  </p:cNvPr>
                  <p:cNvGrpSpPr/>
                  <p:nvPr/>
                </p:nvGrpSpPr>
                <p:grpSpPr>
                  <a:xfrm>
                    <a:off x="2066190" y="2225230"/>
                    <a:ext cx="2806481" cy="619193"/>
                    <a:chOff x="2066190" y="2203744"/>
                    <a:chExt cx="2806481" cy="619193"/>
                  </a:xfrm>
                </p:grpSpPr>
                <p:sp>
                  <p:nvSpPr>
                    <p:cNvPr id="40" name="Pfeil nach unten 56">
                      <a:extLst>
                        <a:ext uri="{FF2B5EF4-FFF2-40B4-BE49-F238E27FC236}">
                          <a16:creationId xmlns:a16="http://schemas.microsoft.com/office/drawing/2014/main" id="{C3604DBA-97FC-9F42-930A-FB6D143DE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9592" y="2203744"/>
                      <a:ext cx="399245" cy="238100"/>
                    </a:xfrm>
                    <a:prstGeom prst="down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097FACB-EF71-0D48-9096-FE20403F18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6190" y="2480978"/>
                      <a:ext cx="2806481" cy="341959"/>
                      <a:chOff x="2000427" y="2412119"/>
                      <a:chExt cx="2806481" cy="341959"/>
                    </a:xfrm>
                  </p:grpSpPr>
                  <p:sp>
                    <p:nvSpPr>
                      <p:cNvPr id="33" name="Rectangle 36">
                        <a:extLst>
                          <a:ext uri="{FF2B5EF4-FFF2-40B4-BE49-F238E27FC236}">
                            <a16:creationId xmlns:a16="http://schemas.microsoft.com/office/drawing/2014/main" id="{30B8C365-1A68-6D4C-B183-76B440C6AE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427" y="2413518"/>
                        <a:ext cx="609394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CA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</a:p>
                    </p:txBody>
                  </p:sp>
                  <p:sp>
                    <p:nvSpPr>
                      <p:cNvPr id="35" name="Rectangle 38">
                        <a:extLst>
                          <a:ext uri="{FF2B5EF4-FFF2-40B4-BE49-F238E27FC236}">
                            <a16:creationId xmlns:a16="http://schemas.microsoft.com/office/drawing/2014/main" id="{99CF506F-5512-D342-8A52-CFAC9C94C7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65214" y="2413517"/>
                        <a:ext cx="268150" cy="340121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6" name="Rectangle 39">
                        <a:extLst>
                          <a:ext uri="{FF2B5EF4-FFF2-40B4-BE49-F238E27FC236}">
                            <a16:creationId xmlns:a16="http://schemas.microsoft.com/office/drawing/2014/main" id="{11704E9D-8A27-BF47-B56B-0104BFB32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7224" y="2412952"/>
                        <a:ext cx="562363" cy="340686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5" name="Rectangle 38">
                        <a:extLst>
                          <a:ext uri="{FF2B5EF4-FFF2-40B4-BE49-F238E27FC236}">
                            <a16:creationId xmlns:a16="http://schemas.microsoft.com/office/drawing/2014/main" id="{CDC66FCF-FD32-2B4A-BED5-A03ED165F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0647" y="2413517"/>
                        <a:ext cx="268150" cy="34056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6" name="Rectangle 39">
                        <a:extLst>
                          <a:ext uri="{FF2B5EF4-FFF2-40B4-BE49-F238E27FC236}">
                            <a16:creationId xmlns:a16="http://schemas.microsoft.com/office/drawing/2014/main" id="{68729E96-08F7-6342-8A2C-0CF031FE45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5110" y="2413517"/>
                        <a:ext cx="581978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9" name="Rectangle 38">
                        <a:extLst>
                          <a:ext uri="{FF2B5EF4-FFF2-40B4-BE49-F238E27FC236}">
                            <a16:creationId xmlns:a16="http://schemas.microsoft.com/office/drawing/2014/main" id="{A31E4127-F644-EA4E-98B2-F0EE45A3F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758" y="2412119"/>
                        <a:ext cx="268150" cy="34095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142" name="Rectangle 39">
                    <a:extLst>
                      <a:ext uri="{FF2B5EF4-FFF2-40B4-BE49-F238E27FC236}">
                        <a16:creationId xmlns:a16="http://schemas.microsoft.com/office/drawing/2014/main" id="{D745DA82-14FD-E946-83DB-B80199718334}"/>
                      </a:ext>
                    </a:extLst>
                  </p:cNvPr>
                  <p:cNvSpPr/>
                  <p:nvPr/>
                </p:nvSpPr>
                <p:spPr>
                  <a:xfrm>
                    <a:off x="4871842" y="2500831"/>
                    <a:ext cx="562363" cy="34705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</a:rPr>
                      <a:t>S</a:t>
                    </a:r>
                    <a:endPara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0" name="Rectangle 38">
                  <a:extLst>
                    <a:ext uri="{FF2B5EF4-FFF2-40B4-BE49-F238E27FC236}">
                      <a16:creationId xmlns:a16="http://schemas.microsoft.com/office/drawing/2014/main" id="{13CF3E7E-442B-114D-A242-7ABDA4238920}"/>
                    </a:ext>
                  </a:extLst>
                </p:cNvPr>
                <p:cNvSpPr/>
                <p:nvPr/>
              </p:nvSpPr>
              <p:spPr>
                <a:xfrm>
                  <a:off x="4588210" y="2664867"/>
                  <a:ext cx="268150" cy="34542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26" name="Rectangle 36">
                <a:extLst>
                  <a:ext uri="{FF2B5EF4-FFF2-40B4-BE49-F238E27FC236}">
                    <a16:creationId xmlns:a16="http://schemas.microsoft.com/office/drawing/2014/main" id="{C55675A4-05AA-534B-9865-212FF542CA89}"/>
                  </a:ext>
                </a:extLst>
              </p:cNvPr>
              <p:cNvSpPr/>
              <p:nvPr/>
            </p:nvSpPr>
            <p:spPr>
              <a:xfrm>
                <a:off x="3974168" y="2047501"/>
                <a:ext cx="609394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4" name="Rectangle 38">
                <a:extLst>
                  <a:ext uri="{FF2B5EF4-FFF2-40B4-BE49-F238E27FC236}">
                    <a16:creationId xmlns:a16="http://schemas.microsoft.com/office/drawing/2014/main" id="{D1C020D7-5F5F-E548-B4B6-3FF2B91791B9}"/>
                  </a:ext>
                </a:extLst>
              </p:cNvPr>
              <p:cNvSpPr/>
              <p:nvPr/>
            </p:nvSpPr>
            <p:spPr>
              <a:xfrm>
                <a:off x="5702360" y="2047500"/>
                <a:ext cx="519205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" name="Rectangle 39">
                <a:extLst>
                  <a:ext uri="{FF2B5EF4-FFF2-40B4-BE49-F238E27FC236}">
                    <a16:creationId xmlns:a16="http://schemas.microsoft.com/office/drawing/2014/main" id="{A7746E51-EABD-984D-A44A-11E28EDF08A3}"/>
                  </a:ext>
                </a:extLst>
              </p:cNvPr>
              <p:cNvSpPr/>
              <p:nvPr/>
            </p:nvSpPr>
            <p:spPr>
              <a:xfrm>
                <a:off x="6782480" y="2046935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0" name="Rectangle 38">
                <a:extLst>
                  <a:ext uri="{FF2B5EF4-FFF2-40B4-BE49-F238E27FC236}">
                    <a16:creationId xmlns:a16="http://schemas.microsoft.com/office/drawing/2014/main" id="{56A59426-59E5-274C-88A2-5DE5B9A9ABE9}"/>
                  </a:ext>
                </a:extLst>
              </p:cNvPr>
              <p:cNvSpPr/>
              <p:nvPr/>
            </p:nvSpPr>
            <p:spPr>
              <a:xfrm>
                <a:off x="4550232" y="2047500"/>
                <a:ext cx="580203" cy="3405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1" name="Rectangle 39">
                <a:extLst>
                  <a:ext uri="{FF2B5EF4-FFF2-40B4-BE49-F238E27FC236}">
                    <a16:creationId xmlns:a16="http://schemas.microsoft.com/office/drawing/2014/main" id="{3EFD4B5A-E0F8-6A42-B5B9-5F72FB9E8995}"/>
                  </a:ext>
                </a:extLst>
              </p:cNvPr>
              <p:cNvSpPr/>
              <p:nvPr/>
            </p:nvSpPr>
            <p:spPr>
              <a:xfrm>
                <a:off x="5136748" y="2047500"/>
                <a:ext cx="581978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2" name="Rectangle 38">
                <a:extLst>
                  <a:ext uri="{FF2B5EF4-FFF2-40B4-BE49-F238E27FC236}">
                    <a16:creationId xmlns:a16="http://schemas.microsoft.com/office/drawing/2014/main" id="{DAF9B576-E1EE-0346-89D5-4872AA55F523}"/>
                  </a:ext>
                </a:extLst>
              </p:cNvPr>
              <p:cNvSpPr/>
              <p:nvPr/>
            </p:nvSpPr>
            <p:spPr>
              <a:xfrm>
                <a:off x="7341580" y="2046102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7" name="Rectangle 38">
                <a:extLst>
                  <a:ext uri="{FF2B5EF4-FFF2-40B4-BE49-F238E27FC236}">
                    <a16:creationId xmlns:a16="http://schemas.microsoft.com/office/drawing/2014/main" id="{A56BF69B-3AA3-914F-82AA-8E93136B4CA3}"/>
                  </a:ext>
                </a:extLst>
              </p:cNvPr>
              <p:cNvSpPr/>
              <p:nvPr/>
            </p:nvSpPr>
            <p:spPr>
              <a:xfrm>
                <a:off x="6206416" y="2046101"/>
                <a:ext cx="577512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3" name="Rectangle 39">
                <a:extLst>
                  <a:ext uri="{FF2B5EF4-FFF2-40B4-BE49-F238E27FC236}">
                    <a16:creationId xmlns:a16="http://schemas.microsoft.com/office/drawing/2014/main" id="{F362EDBE-BF16-8647-AAFD-8D795A32D80A}"/>
                  </a:ext>
                </a:extLst>
              </p:cNvPr>
              <p:cNvSpPr/>
              <p:nvPr/>
            </p:nvSpPr>
            <p:spPr>
              <a:xfrm>
                <a:off x="7871788" y="2044138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4" name="Rectangle 38">
                <a:extLst>
                  <a:ext uri="{FF2B5EF4-FFF2-40B4-BE49-F238E27FC236}">
                    <a16:creationId xmlns:a16="http://schemas.microsoft.com/office/drawing/2014/main" id="{F628BF61-3BFF-AC47-9F56-12DFC19739C7}"/>
                  </a:ext>
                </a:extLst>
              </p:cNvPr>
              <p:cNvSpPr/>
              <p:nvPr/>
            </p:nvSpPr>
            <p:spPr>
              <a:xfrm>
                <a:off x="8434280" y="2043870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91E3FB3-0ACF-064D-9F68-A288EEE2E460}"/>
                  </a:ext>
                </a:extLst>
              </p:cNvPr>
              <p:cNvSpPr/>
              <p:nvPr/>
            </p:nvSpPr>
            <p:spPr>
              <a:xfrm>
                <a:off x="8150238" y="2723135"/>
                <a:ext cx="268150" cy="3448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cxnSp>
            <p:nvCxnSpPr>
              <p:cNvPr id="133" name="Gerade Verbindung mit Pfeil 29">
                <a:extLst>
                  <a:ext uri="{FF2B5EF4-FFF2-40B4-BE49-F238E27FC236}">
                    <a16:creationId xmlns:a16="http://schemas.microsoft.com/office/drawing/2014/main" id="{9274A407-3EB8-1C44-BEC3-C4F97D876276}"/>
                  </a:ext>
                </a:extLst>
              </p:cNvPr>
              <p:cNvCxnSpPr/>
              <p:nvPr/>
            </p:nvCxnSpPr>
            <p:spPr>
              <a:xfrm>
                <a:off x="5394656" y="3323675"/>
                <a:ext cx="29475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31">
                <a:extLst>
                  <a:ext uri="{FF2B5EF4-FFF2-40B4-BE49-F238E27FC236}">
                    <a16:creationId xmlns:a16="http://schemas.microsoft.com/office/drawing/2014/main" id="{3872F0B2-8EF7-7C4D-AC65-36396E88F6A1}"/>
                  </a:ext>
                </a:extLst>
              </p:cNvPr>
              <p:cNvCxnSpPr/>
              <p:nvPr/>
            </p:nvCxnSpPr>
            <p:spPr>
              <a:xfrm>
                <a:off x="4793987" y="3330409"/>
                <a:ext cx="56759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/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200" b="0" i="1" baseline="-25000" dirty="0">
                      <a:solidFill>
                        <a:schemeClr val="tx2">
                          <a:lumMod val="50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/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𝑒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/>
                <p:nvPr/>
              </p:nvSpPr>
              <p:spPr>
                <a:xfrm>
                  <a:off x="3232981" y="2761183"/>
                  <a:ext cx="14110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981" y="2761183"/>
                  <a:ext cx="141102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280405-0060-784E-B1F8-ADC4CFDB3B7F}"/>
              </a:ext>
            </a:extLst>
          </p:cNvPr>
          <p:cNvGrpSpPr/>
          <p:nvPr/>
        </p:nvGrpSpPr>
        <p:grpSpPr>
          <a:xfrm>
            <a:off x="2612851" y="1848278"/>
            <a:ext cx="3304573" cy="3380922"/>
            <a:chOff x="283018" y="2138076"/>
            <a:chExt cx="3113920" cy="30687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/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blipFill>
                  <a:blip r:embed="rId18"/>
                  <a:stretch>
                    <a:fillRect t="-3704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B80B943-88AE-9044-B151-34AE62C817B5}"/>
                </a:ext>
              </a:extLst>
            </p:cNvPr>
            <p:cNvGrpSpPr/>
            <p:nvPr/>
          </p:nvGrpSpPr>
          <p:grpSpPr>
            <a:xfrm>
              <a:off x="283018" y="2138076"/>
              <a:ext cx="3113920" cy="3068735"/>
              <a:chOff x="386177" y="2549116"/>
              <a:chExt cx="1815253" cy="24277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21095FE-DB45-1748-8F7A-CAD5997C8646}"/>
                  </a:ext>
                </a:extLst>
              </p:cNvPr>
              <p:cNvGrpSpPr/>
              <p:nvPr/>
            </p:nvGrpSpPr>
            <p:grpSpPr>
              <a:xfrm>
                <a:off x="386177" y="2549116"/>
                <a:ext cx="1815253" cy="2427700"/>
                <a:chOff x="140398" y="2636109"/>
                <a:chExt cx="1815253" cy="2427700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5A892629-3E0B-6E45-B07D-B6AE5AC325D3}"/>
                    </a:ext>
                  </a:extLst>
                </p:cNvPr>
                <p:cNvGrpSpPr/>
                <p:nvPr/>
              </p:nvGrpSpPr>
              <p:grpSpPr>
                <a:xfrm>
                  <a:off x="140398" y="3433641"/>
                  <a:ext cx="1630168" cy="1630168"/>
                  <a:chOff x="239963" y="2311407"/>
                  <a:chExt cx="1630168" cy="1630168"/>
                </a:xfrm>
              </p:grpSpPr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5FE094A-56A0-6D47-B35B-E78018E56A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539" y="2690376"/>
                    <a:ext cx="484906" cy="387925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0AA48645-6945-C043-905E-7A579E1AD7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ackgroundRemoval t="14377" b="96326" l="9904" r="89936">
                                <a14:foregroundMark x1="44569" y1="43291" x2="47764" y2="35304"/>
                                <a14:foregroundMark x1="48722" y1="35304" x2="55751" y2="22045"/>
                                <a14:foregroundMark x1="51118" y1="30511" x2="65495" y2="32109"/>
                                <a14:foregroundMark x1="64856" y1="33706" x2="70447" y2="41214"/>
                                <a14:foregroundMark x1="69808" y1="43291" x2="65495" y2="51278"/>
                                <a14:foregroundMark x1="66454" y1="50799" x2="75080" y2="59744"/>
                                <a14:foregroundMark x1="75399" y1="62939" x2="65176" y2="74601"/>
                                <a14:foregroundMark x1="65495" y1="74601" x2="67252" y2="90575"/>
                                <a14:foregroundMark x1="65176" y1="84185" x2="66134" y2="91693"/>
                                <a14:foregroundMark x1="66134" y1="91214" x2="60543" y2="90575"/>
                                <a14:foregroundMark x1="61022" y1="92173" x2="55751" y2="75719"/>
                                <a14:foregroundMark x1="50160" y1="90575" x2="42173" y2="88978"/>
                                <a14:foregroundMark x1="41214" y1="88978" x2="47444" y2="59265"/>
                                <a14:foregroundMark x1="46486" y1="59265" x2="33067" y2="61342"/>
                                <a14:foregroundMark x1="34026" y1="61342" x2="31310" y2="41693"/>
                                <a14:foregroundMark x1="30351" y1="41214" x2="30351" y2="41214"/>
                                <a14:foregroundMark x1="30351" y1="39617" x2="37859" y2="38019"/>
                                <a14:foregroundMark x1="37859" y1="37380" x2="42173" y2="51757"/>
                                <a14:foregroundMark x1="56709" y1="45367" x2="56709" y2="45367"/>
                                <a14:foregroundMark x1="57029" y1="53994" x2="57029" y2="53994"/>
                                <a14:foregroundMark x1="57987" y1="64537" x2="57987" y2="64537"/>
                                <a14:foregroundMark x1="58626" y1="65655" x2="58626" y2="65655"/>
                                <a14:foregroundMark x1="62300" y1="60863" x2="62300" y2="60863"/>
                                <a14:foregroundMark x1="62300" y1="60863" x2="62300" y2="60863"/>
                                <a14:foregroundMark x1="58946" y1="53355" x2="58946" y2="53355"/>
                                <a14:foregroundMark x1="58307" y1="51278" x2="58307" y2="51278"/>
                                <a14:foregroundMark x1="58626" y1="48562" x2="58626" y2="48562"/>
                                <a14:foregroundMark x1="59585" y1="44888" x2="59585" y2="44888"/>
                                <a14:foregroundMark x1="60224" y1="43770" x2="60224" y2="43770"/>
                                <a14:foregroundMark x1="60863" y1="42173" x2="60863" y2="42173"/>
                                <a14:foregroundMark x1="61342" y1="41693" x2="61342" y2="41693"/>
                                <a14:foregroundMark x1="61661" y1="41693" x2="61661" y2="41693"/>
                                <a14:foregroundMark x1="61661" y1="41693" x2="61661" y2="41693"/>
                                <a14:foregroundMark x1="61342" y1="40096" x2="61342" y2="40096"/>
                                <a14:foregroundMark x1="58946" y1="37380" x2="58946" y2="37380"/>
                                <a14:foregroundMark x1="58626" y1="37380" x2="58626" y2="37380"/>
                                <a14:foregroundMark x1="57348" y1="36901" x2="57348" y2="36901"/>
                                <a14:foregroundMark x1="55431" y1="34345" x2="55431" y2="34345"/>
                                <a14:foregroundMark x1="51118" y1="41693" x2="51118" y2="41693"/>
                                <a14:foregroundMark x1="51118" y1="41693" x2="51118" y2="41693"/>
                                <a14:foregroundMark x1="50799" y1="45367" x2="50479" y2="49681"/>
                                <a14:foregroundMark x1="50479" y1="49201" x2="50479" y2="49201"/>
                                <a14:foregroundMark x1="50799" y1="51278" x2="50799" y2="51278"/>
                                <a14:foregroundMark x1="53355" y1="40575" x2="48403" y2="73642"/>
                                <a14:foregroundMark x1="51118" y1="70447" x2="52396" y2="85304"/>
                                <a14:foregroundMark x1="57668" y1="61981" x2="64856" y2="81629"/>
                                <a14:foregroundMark x1="63259" y1="57668" x2="71406" y2="68211"/>
                                <a14:foregroundMark x1="34345" y1="46006" x2="47444" y2="57188"/>
                                <a14:foregroundMark x1="55751" y1="61342" x2="55751" y2="61342"/>
                                <a14:foregroundMark x1="54952" y1="62460" x2="56709" y2="53355"/>
                                <a14:foregroundMark x1="59585" y1="64058" x2="60543" y2="58786"/>
                                <a14:foregroundMark x1="55751" y1="58786" x2="55751" y2="58786"/>
                                <a14:foregroundMark x1="55751" y1="58786" x2="55751" y2="58786"/>
                                <a14:foregroundMark x1="56709" y1="61342" x2="56709" y2="61342"/>
                                <a14:foregroundMark x1="56709" y1="59744" x2="56709" y2="59744"/>
                                <a14:foregroundMark x1="56709" y1="58786" x2="56709" y2="58786"/>
                                <a14:foregroundMark x1="56709" y1="58786" x2="56709" y2="5878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9963" y="2311407"/>
                    <a:ext cx="1630168" cy="1630168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solidFill>
                      <a:schemeClr val="accent5"/>
                    </a:solid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0" tIns="0" rIns="0" bIns="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dirty="0">
                          <a:latin typeface="+mj-lt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   </a:t>
                      </a:r>
                    </a:p>
                  </p:txBody>
                </p:sp>
              </mc:Choice>
              <mc:Fallback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EC50E0A7-BEFC-9E49-9E99-4A9D4C7801E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313081" y="3044507"/>
                <a:ext cx="0" cy="189896"/>
              </a:xfrm>
              <a:prstGeom prst="straightConnector1">
                <a:avLst/>
              </a:prstGeom>
              <a:ln w="19050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B48FFA01-8CF5-8C49-9194-E8358775F6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85143" y="3057681"/>
                <a:ext cx="0" cy="189897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7F0E014-64F2-0246-A842-E580CF3E6EA4}"/>
                  </a:ext>
                </a:extLst>
              </p:cNvPr>
              <p:cNvSpPr txBox="1"/>
              <p:nvPr/>
            </p:nvSpPr>
            <p:spPr>
              <a:xfrm>
                <a:off x="634187" y="2755415"/>
                <a:ext cx="1498325" cy="24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Aware &amp; Collision Recovery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>
                        <a:latin typeface="+mj-lt"/>
                      </a:rPr>
                      <a:t>   or</a:t>
                    </a:r>
                  </a:p>
                </p:txBody>
              </p:sp>
            </mc:Choice>
            <mc:Fallback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3030"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045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System</a:t>
            </a:r>
            <a:r>
              <a:rPr lang="en-US" sz="2000" baseline="30000" dirty="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[1-3]</a:t>
            </a:r>
            <a:endParaRPr 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Reading efficiency: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𝑐𝑜𝑛𝑣</m:t>
                        </m:r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.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de-DE" sz="16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𝐿</m:t>
                        </m:r>
                      </m:den>
                    </m:f>
                  </m:oMath>
                </a14:m>
                <a:endParaRPr lang="de-DE" sz="1600" i="1" kern="0" dirty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𝑐𝑜𝑛𝑣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.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i="1" kern="0">
                        <a:latin typeface="Cambria Math"/>
                      </a:rPr>
                      <m:t>=0</m:t>
                    </m:r>
                  </m:oMath>
                </a14:m>
                <a:endParaRPr lang="de-DE" sz="1600" kern="0" dirty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 dirty="0"/>
                  <a:t>Proposed optimum conventional frame length:</a:t>
                </a:r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/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1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0D3971B-54F9-C646-B8E6-6284E970E3F3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C68DE-FA0D-4043-947F-3A6FB69B7D73}"/>
              </a:ext>
            </a:extLst>
          </p:cNvPr>
          <p:cNvSpPr txBox="1"/>
          <p:nvPr/>
        </p:nvSpPr>
        <p:spPr>
          <a:xfrm>
            <a:off x="2627784" y="5822937"/>
            <a:ext cx="165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[3]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L. Zhu and T. Yum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2010.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38334-DE0D-DF4D-8BD4-7AA7F136E5B3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24" name="Pfeil nach unten 64">
            <a:extLst>
              <a:ext uri="{FF2B5EF4-FFF2-40B4-BE49-F238E27FC236}">
                <a16:creationId xmlns:a16="http://schemas.microsoft.com/office/drawing/2014/main" id="{322A8DCF-882B-094F-A914-FD4D96992F0B}"/>
              </a:ext>
            </a:extLst>
          </p:cNvPr>
          <p:cNvSpPr/>
          <p:nvPr/>
        </p:nvSpPr>
        <p:spPr>
          <a:xfrm>
            <a:off x="7073207" y="370816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/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feil nach unten 7">
            <a:extLst>
              <a:ext uri="{FF2B5EF4-FFF2-40B4-BE49-F238E27FC236}">
                <a16:creationId xmlns:a16="http://schemas.microsoft.com/office/drawing/2014/main" id="{46F87D5B-37D5-304D-B497-C509F5428850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A6D071-76B2-A14E-8948-EBA1653E160A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4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Reading efficiency: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𝑇𝐴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de-DE" sz="1600" i="1" kern="0" dirty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 dirty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  <a:ea typeface="Cambria Math"/>
                              </a:rPr>
                              <m:t>𝑇𝐴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r>
                  <a:rPr lang="en-US" sz="1600" kern="0" dirty="0"/>
                  <a:t>After simplifications: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6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de-DE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𝑇𝐴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𝑇𝐴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+0.5</m:t>
                    </m:r>
                    <m:d>
                      <m:d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kern="0" dirty="0">
                  <a:solidFill>
                    <a:schemeClr val="tx1"/>
                  </a:solidFill>
                  <a:ea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kern="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kern="0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de-DE" sz="1600" kern="0" dirty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de-DE" sz="1600" kern="0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600" i="1" kern="0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kern="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de-DE" sz="1600" kern="0" dirty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kern="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0" kern="0" dirty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kern="0" dirty="0"/>
                  <a:t>  is the slot duration constant</a:t>
                </a:r>
                <a:endParaRPr lang="de-DE" sz="1600" kern="0" dirty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 dirty="0"/>
                  <a:t>Proposed optimum time aware frame length:</a:t>
                </a:r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14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/>
              <p:nvPr/>
            </p:nvSpPr>
            <p:spPr>
              <a:xfrm>
                <a:off x="7455155" y="3880104"/>
                <a:ext cx="86126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600" i="1" dirty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pt-BR" sz="1600" i="1" dirty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55" y="3880104"/>
                <a:ext cx="861261" cy="338554"/>
              </a:xfrm>
              <a:prstGeom prst="rect">
                <a:avLst/>
              </a:prstGeom>
              <a:blipFill>
                <a:blip r:embed="rId7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/>
              <p:nvPr/>
            </p:nvSpPr>
            <p:spPr>
              <a:xfrm>
                <a:off x="5940152" y="4429134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429134"/>
                <a:ext cx="2592288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35">
            <a:extLst>
              <a:ext uri="{FF2B5EF4-FFF2-40B4-BE49-F238E27FC236}">
                <a16:creationId xmlns:a16="http://schemas.microsoft.com/office/drawing/2014/main" id="{EF8438A2-C368-D94D-8B1E-FB83225DD964}"/>
              </a:ext>
            </a:extLst>
          </p:cNvPr>
          <p:cNvSpPr/>
          <p:nvPr/>
        </p:nvSpPr>
        <p:spPr>
          <a:xfrm>
            <a:off x="5940152" y="2966860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19" name="Pfeil nach unten 64">
            <a:extLst>
              <a:ext uri="{FF2B5EF4-FFF2-40B4-BE49-F238E27FC236}">
                <a16:creationId xmlns:a16="http://schemas.microsoft.com/office/drawing/2014/main" id="{8DE83E7A-5FD5-7D47-A630-ADFED43F7139}"/>
              </a:ext>
            </a:extLst>
          </p:cNvPr>
          <p:cNvSpPr/>
          <p:nvPr/>
        </p:nvSpPr>
        <p:spPr>
          <a:xfrm>
            <a:off x="7073207" y="3772068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42964B9D-3653-8E42-B07A-694EAC5345A9}"/>
              </a:ext>
            </a:extLst>
          </p:cNvPr>
          <p:cNvSpPr/>
          <p:nvPr/>
        </p:nvSpPr>
        <p:spPr>
          <a:xfrm>
            <a:off x="7073207" y="5220330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/>
              <p:nvPr/>
            </p:nvSpPr>
            <p:spPr>
              <a:xfrm>
                <a:off x="7300730" y="5507940"/>
                <a:ext cx="64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507940"/>
                <a:ext cx="644920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feil nach unten 7">
            <a:extLst>
              <a:ext uri="{FF2B5EF4-FFF2-40B4-BE49-F238E27FC236}">
                <a16:creationId xmlns:a16="http://schemas.microsoft.com/office/drawing/2014/main" id="{E80591A1-F02C-0849-8450-A9163363EA1A}"/>
              </a:ext>
            </a:extLst>
          </p:cNvPr>
          <p:cNvSpPr/>
          <p:nvPr/>
        </p:nvSpPr>
        <p:spPr>
          <a:xfrm>
            <a:off x="7018169" y="238612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91FB8B-526C-A844-8D87-E21AD6756665}"/>
              </a:ext>
            </a:extLst>
          </p:cNvPr>
          <p:cNvSpPr/>
          <p:nvPr/>
        </p:nvSpPr>
        <p:spPr bwMode="auto">
          <a:xfrm>
            <a:off x="6012160" y="1340768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4BECC285-5DD6-FC4F-B553-705323362834}"/>
                  </a:ext>
                </a:extLst>
              </p:cNvPr>
              <p:cNvSpPr txBox="1"/>
              <p:nvPr/>
            </p:nvSpPr>
            <p:spPr>
              <a:xfrm>
                <a:off x="7522647" y="2463535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4BECC285-5DD6-FC4F-B553-705323362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647" y="2463535"/>
                <a:ext cx="1085359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91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/>
                  <a:t>Time-aware optimum frame length comparison</a:t>
                </a:r>
                <a:r>
                  <a:rPr lang="en-US" sz="1600" kern="0" dirty="0"/>
                  <a:t>:</a:t>
                </a:r>
              </a:p>
              <a:p>
                <a:pPr lvl="1"/>
                <a:r>
                  <a:rPr lang="en-US" sz="1400" kern="0" dirty="0"/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1400" i="1" kern="0" dirty="0"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Slot duration constant</a:t>
                </a:r>
                <a:endParaRPr lang="en-US" sz="1400" i="1" kern="0" dirty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𝑇𝐴</m:t>
                        </m:r>
                      </m:sub>
                    </m:sSub>
                  </m:oMath>
                </a14:m>
                <a:r>
                  <a:rPr lang="en-US" sz="1400" dirty="0"/>
                  <a:t>: Optimum time aware frame length </a:t>
                </a: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675403"/>
              </p:ext>
            </p:extLst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825507"/>
              </p:ext>
            </p:extLst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0079B25-9549-2241-A2FA-28CA887CF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0" y="2852936"/>
            <a:ext cx="3837225" cy="3096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2F8990-8234-7945-81D6-157D86BEF1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40" y="2852936"/>
            <a:ext cx="396044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4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 dirty="0"/>
                  <a:t> and 1000 iterations.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sz="1600" kern="0" dirty="0"/>
                  <a:t>.</a:t>
                </a:r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E5F445B-2ACE-4B4A-9245-FE73B45D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5" y="2348880"/>
            <a:ext cx="8155905" cy="37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72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nary>
                          <m:naryPr>
                            <m:chr m:val="∑"/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=2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𝑃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 dirty="0"/>
                  <a:t>	</a:t>
                </a:r>
              </a:p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For optimum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The proposed final solution: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hteck 10">
            <a:extLst>
              <a:ext uri="{FF2B5EF4-FFF2-40B4-BE49-F238E27FC236}">
                <a16:creationId xmlns:a16="http://schemas.microsoft.com/office/drawing/2014/main" id="{F2D80C02-60B6-1A46-8672-554B35BB5AED}"/>
              </a:ext>
            </a:extLst>
          </p:cNvPr>
          <p:cNvSpPr/>
          <p:nvPr/>
        </p:nvSpPr>
        <p:spPr>
          <a:xfrm>
            <a:off x="6108021" y="2564904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11">
                <a:extLst>
                  <a:ext uri="{FF2B5EF4-FFF2-40B4-BE49-F238E27FC236}">
                    <a16:creationId xmlns:a16="http://schemas.microsoft.com/office/drawing/2014/main" id="{2B3A7435-8D19-6548-AA99-7A0A94C5547B}"/>
                  </a:ext>
                </a:extLst>
              </p:cNvPr>
              <p:cNvSpPr/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pt-BR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r>
                        <m:rPr>
                          <m:nor/>
                        </m:rPr>
                        <a:rPr lang="en-US" sz="12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1" name="Rechteck 11">
                <a:extLst>
                  <a:ext uri="{FF2B5EF4-FFF2-40B4-BE49-F238E27FC236}">
                    <a16:creationId xmlns:a16="http://schemas.microsoft.com/office/drawing/2014/main" id="{2B3A7435-8D19-6548-AA99-7A0A94C55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Pfeil nach unten 12">
            <a:extLst>
              <a:ext uri="{FF2B5EF4-FFF2-40B4-BE49-F238E27FC236}">
                <a16:creationId xmlns:a16="http://schemas.microsoft.com/office/drawing/2014/main" id="{CE832FB0-0EBC-5342-A081-B951C6194369}"/>
              </a:ext>
            </a:extLst>
          </p:cNvPr>
          <p:cNvSpPr/>
          <p:nvPr/>
        </p:nvSpPr>
        <p:spPr>
          <a:xfrm rot="10800000">
            <a:off x="7260149" y="2132856"/>
            <a:ext cx="180020" cy="4320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3">
                <a:extLst>
                  <a:ext uri="{FF2B5EF4-FFF2-40B4-BE49-F238E27FC236}">
                    <a16:creationId xmlns:a16="http://schemas.microsoft.com/office/drawing/2014/main" id="{C4D591FA-6A39-BF4C-ADB2-B968C5D1FD6E}"/>
                  </a:ext>
                </a:extLst>
              </p:cNvPr>
              <p:cNvSpPr txBox="1"/>
              <p:nvPr/>
            </p:nvSpPr>
            <p:spPr>
              <a:xfrm>
                <a:off x="7596336" y="2204864"/>
                <a:ext cx="833305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r>
                      <a:rPr lang="pt-BR" sz="16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𝛼</m:t>
                    </m:r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3" name="Textfeld 13">
                <a:extLst>
                  <a:ext uri="{FF2B5EF4-FFF2-40B4-BE49-F238E27FC236}">
                    <a16:creationId xmlns:a16="http://schemas.microsoft.com/office/drawing/2014/main" id="{C4D591FA-6A39-BF4C-ADB2-B968C5D1F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2204864"/>
                <a:ext cx="833305" cy="338554"/>
              </a:xfrm>
              <a:prstGeom prst="rect">
                <a:avLst/>
              </a:prstGeom>
              <a:blipFill>
                <a:blip r:embed="rId6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/>
              <p:nvPr/>
            </p:nvSpPr>
            <p:spPr>
              <a:xfrm>
                <a:off x="683568" y="3212976"/>
                <a:ext cx="4608512" cy="86409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sz="14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12976"/>
                <a:ext cx="4608512" cy="86409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87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/>
                  <a:t>Time-aware optimum frame length comparison</a:t>
                </a:r>
                <a:r>
                  <a:rPr lang="en-US" sz="1600" kern="0" dirty="0"/>
                  <a:t>:</a:t>
                </a:r>
              </a:p>
              <a:p>
                <a:pPr lvl="1"/>
                <a:r>
                  <a:rPr lang="en-US" sz="1400" kern="0" dirty="0"/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1400" i="1" kern="0" dirty="0"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Slot duration constant</a:t>
                </a:r>
                <a:endParaRPr lang="en-US" sz="1400" i="1" kern="0" dirty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m:rPr>
                            <m:sty m:val="p"/>
                          </m:rPr>
                          <a:rPr lang="de-DE" sz="1400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400" dirty="0"/>
                  <a:t>: Optimum time and collision recovery aware frame length </a:t>
                </a: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0239645"/>
              </p:ext>
            </p:extLst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5753590"/>
              </p:ext>
            </p:extLst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B6087F-CA5E-D94C-92C2-1C487DED4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9" y="3140968"/>
            <a:ext cx="3863628" cy="2840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92EF9-69BB-1E45-8E86-141194CAB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86" y="3140968"/>
            <a:ext cx="4035556" cy="28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1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 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53C4F2-8ED2-F249-98E5-061370FCF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564614"/>
            <a:ext cx="8208912" cy="36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7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/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600" b="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600" b="0" i="1">
                        <a:latin typeface="Cambria Math"/>
                        <a:ea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=2</m:t>
                        </m:r>
                      </m:sub>
                      <m:sup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de-DE" sz="1600" b="0" dirty="0">
                    <a:latin typeface="Cambria Math"/>
                    <a:ea typeface="Cambria Math"/>
                  </a:rPr>
                  <a:t>96</a:t>
                </a:r>
                <a:r>
                  <a:rPr lang="en-US" sz="1600" b="0" dirty="0">
                    <a:latin typeface="Cambria Math"/>
                    <a:ea typeface="Cambria Math"/>
                  </a:rPr>
                  <a:t>% from collided slot is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d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d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e>
                        </m:d>
                      </m:e>
                    </m:d>
                  </m:oMath>
                </a14:m>
                <a:endParaRPr lang="de-DE" sz="1600" b="0" dirty="0">
                  <a:latin typeface="Cambria Math"/>
                  <a:ea typeface="Cambria Math"/>
                </a:endParaRPr>
              </a:p>
              <a:p>
                <a:endParaRPr lang="de-DE" sz="1600" b="0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b="0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600" b="0" i="1" dirty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600" b="0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6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6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(2)</m:t>
                    </m:r>
                  </m:oMath>
                </a14:m>
                <a:r>
                  <a:rPr lang="de-DE" sz="1600" b="0" dirty="0">
                    <a:latin typeface="Cambria Math"/>
                    <a:ea typeface="Cambria Math"/>
                  </a:rPr>
                  <a:t>+</a:t>
                </a:r>
                <a:r>
                  <a:rPr lang="de-DE" sz="1600" b="0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6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6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(3)</m:t>
                    </m:r>
                  </m:oMath>
                </a14:m>
                <a:r>
                  <a:rPr lang="de-DE" sz="1600" b="0" dirty="0">
                    <a:latin typeface="Cambria Math"/>
                    <a:ea typeface="Cambria Math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6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6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(4) </m:t>
                    </m:r>
                  </m:oMath>
                </a14:m>
                <a:r>
                  <a:rPr lang="ar-EG" sz="1600" b="0" i="1" dirty="0">
                    <a:latin typeface="Cambria Math"/>
                    <a:ea typeface="Cambria Math"/>
                  </a:rPr>
                  <a:t>	</a:t>
                </a:r>
              </a:p>
              <a:p>
                <a:endParaRPr lang="en-US" sz="1600" b="0" dirty="0"/>
              </a:p>
              <a:p>
                <a:r>
                  <a:rPr lang="en-US" sz="1600" b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b="0" dirty="0"/>
                  <a:t>The proposed final solution: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0">
            <a:extLst>
              <a:ext uri="{FF2B5EF4-FFF2-40B4-BE49-F238E27FC236}">
                <a16:creationId xmlns:a16="http://schemas.microsoft.com/office/drawing/2014/main" id="{83EB1246-CE47-1A46-A4BA-A19C35639CA5}"/>
              </a:ext>
            </a:extLst>
          </p:cNvPr>
          <p:cNvSpPr/>
          <p:nvPr/>
        </p:nvSpPr>
        <p:spPr>
          <a:xfrm>
            <a:off x="6108021" y="2564904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F993EA31-F599-FC42-9E5B-FC155EE40F75}"/>
                  </a:ext>
                </a:extLst>
              </p:cNvPr>
              <p:cNvSpPr/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b="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F993EA31-F599-FC42-9E5B-FC155EE40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12">
            <a:extLst>
              <a:ext uri="{FF2B5EF4-FFF2-40B4-BE49-F238E27FC236}">
                <a16:creationId xmlns:a16="http://schemas.microsoft.com/office/drawing/2014/main" id="{D5B05BF5-6796-6149-835D-9065A9621106}"/>
              </a:ext>
            </a:extLst>
          </p:cNvPr>
          <p:cNvSpPr/>
          <p:nvPr/>
        </p:nvSpPr>
        <p:spPr>
          <a:xfrm rot="10800000">
            <a:off x="7260149" y="2132856"/>
            <a:ext cx="180020" cy="4320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49179977-884A-084A-9970-1973D7247FF9}"/>
                  </a:ext>
                </a:extLst>
              </p:cNvPr>
              <p:cNvSpPr txBox="1"/>
              <p:nvPr/>
            </p:nvSpPr>
            <p:spPr>
              <a:xfrm>
                <a:off x="7505254" y="2204864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49179977-884A-084A-9970-1973D7247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54" y="2204864"/>
                <a:ext cx="101547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/>
              <p:nvPr/>
            </p:nvSpPr>
            <p:spPr>
              <a:xfrm>
                <a:off x="539552" y="4365104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65104"/>
                <a:ext cx="3953125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bgerundetes Rechteck 22">
            <a:extLst>
              <a:ext uri="{FF2B5EF4-FFF2-40B4-BE49-F238E27FC236}">
                <a16:creationId xmlns:a16="http://schemas.microsoft.com/office/drawing/2014/main" id="{E8C6C942-DAA8-6E4A-9F4A-7199A30851D4}"/>
              </a:ext>
            </a:extLst>
          </p:cNvPr>
          <p:cNvSpPr/>
          <p:nvPr/>
        </p:nvSpPr>
        <p:spPr>
          <a:xfrm>
            <a:off x="6294544" y="3996691"/>
            <a:ext cx="2592288" cy="200809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3">
                <a:extLst>
                  <a:ext uri="{FF2B5EF4-FFF2-40B4-BE49-F238E27FC236}">
                    <a16:creationId xmlns:a16="http://schemas.microsoft.com/office/drawing/2014/main" id="{543949B0-9095-CD49-BD11-7502E574586A}"/>
                  </a:ext>
                </a:extLst>
              </p:cNvPr>
              <p:cNvSpPr txBox="1"/>
              <p:nvPr/>
            </p:nvSpPr>
            <p:spPr>
              <a:xfrm>
                <a:off x="6368691" y="4026770"/>
                <a:ext cx="2436372" cy="1986568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100" b="0" u="sng" dirty="0"/>
                  <a:t>Where: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𝑃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𝑞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−4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𝑎𝑏𝑐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b="0" i="1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𝑆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r>
                      <a:rPr lang="de-DE" sz="1100" b="0" i="0" smtClean="0"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b="0" i="1" smtClean="0">
                            <a:latin typeface="Cambria Math"/>
                          </a:rPr>
                          <m:t>𝑃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𝑄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b="0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−3</m:t>
                    </m:r>
                    <m:r>
                      <a:rPr lang="de-DE" sz="1100" b="0" i="1" smtClean="0">
                        <a:latin typeface="Cambria Math"/>
                      </a:rPr>
                      <m:t>𝑏𝑑</m:t>
                    </m:r>
                    <m:r>
                      <a:rPr lang="de-DE" sz="1100" b="0" i="1" smtClean="0">
                        <a:latin typeface="Cambria Math"/>
                      </a:rPr>
                      <m:t>+12</m:t>
                    </m:r>
                    <m:r>
                      <a:rPr lang="de-DE" sz="1100" b="0" i="1" smtClean="0">
                        <a:latin typeface="Cambria Math"/>
                      </a:rPr>
                      <m:t>𝑎𝑒</m:t>
                    </m:r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b="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  <m:r>
                          <a:rPr lang="de-DE" sz="1100" b="0" i="1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b="0" i="1">
                        <a:latin typeface="Cambria Math"/>
                      </a:rPr>
                      <m:t>−</m:t>
                    </m:r>
                    <m:r>
                      <a:rPr lang="de-DE" sz="1100" b="0" i="1" smtClean="0">
                        <a:latin typeface="Cambria Math"/>
                      </a:rPr>
                      <m:t>9</m:t>
                    </m:r>
                    <m:r>
                      <a:rPr lang="de-DE" sz="1100" b="0" i="1" smtClean="0">
                        <a:latin typeface="Cambria Math"/>
                      </a:rPr>
                      <m:t>𝑏𝑐𝑑</m:t>
                    </m:r>
                    <m:r>
                      <a:rPr lang="de-DE" sz="1100" b="0" i="1">
                        <a:latin typeface="Cambria Math"/>
                      </a:rPr>
                      <m:t>+27</m:t>
                    </m:r>
                    <m:r>
                      <a:rPr lang="de-DE" sz="1100" b="0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−72</m:t>
                    </m:r>
                    <m:r>
                      <a:rPr lang="de-DE" sz="1100" b="0" i="1" smtClean="0">
                        <a:latin typeface="Cambria Math"/>
                      </a:rPr>
                      <m:t>𝑎𝑐𝑒</m:t>
                    </m:r>
                  </m:oMath>
                </a14:m>
                <a:endParaRPr lang="en-US" sz="1100" b="0" dirty="0"/>
              </a:p>
              <a:p>
                <a:endParaRPr lang="en-US" sz="1100" b="0" dirty="0"/>
              </a:p>
            </p:txBody>
          </p:sp>
        </mc:Choice>
        <mc:Fallback xmlns="">
          <p:sp>
            <p:nvSpPr>
              <p:cNvPr id="30" name="Textfeld 23">
                <a:extLst>
                  <a:ext uri="{FF2B5EF4-FFF2-40B4-BE49-F238E27FC236}">
                    <a16:creationId xmlns:a16="http://schemas.microsoft.com/office/drawing/2014/main" id="{543949B0-9095-CD49-BD11-7502E5745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91" y="4026770"/>
                <a:ext cx="2436372" cy="1986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4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r>
              <a:rPr lang="en-US" dirty="0"/>
              <a:t> Systems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B974B-35A6-284D-A4B8-EF5C297E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58117"/>
            <a:ext cx="4968553" cy="3240360"/>
          </a:xfrm>
          <a:prstGeom prst="rect">
            <a:avLst/>
          </a:prstGeom>
        </p:spPr>
      </p:pic>
      <p:sp>
        <p:nvSpPr>
          <p:cNvPr id="13" name="Cloud Callout 12">
            <a:extLst>
              <a:ext uri="{FF2B5EF4-FFF2-40B4-BE49-F238E27FC236}">
                <a16:creationId xmlns:a16="http://schemas.microsoft.com/office/drawing/2014/main" id="{57154741-1B0A-3844-9862-0C6C15524BBD}"/>
              </a:ext>
            </a:extLst>
          </p:cNvPr>
          <p:cNvSpPr/>
          <p:nvPr/>
        </p:nvSpPr>
        <p:spPr bwMode="auto">
          <a:xfrm>
            <a:off x="297519" y="1094341"/>
            <a:ext cx="3770425" cy="1763775"/>
          </a:xfrm>
          <a:prstGeom prst="cloudCallout">
            <a:avLst>
              <a:gd name="adj1" fmla="val 15715"/>
              <a:gd name="adj2" fmla="val 6912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F0C2B2A-F8B7-364F-9DE2-1F8C48854D06}"/>
              </a:ext>
            </a:extLst>
          </p:cNvPr>
          <p:cNvSpPr/>
          <p:nvPr/>
        </p:nvSpPr>
        <p:spPr bwMode="auto">
          <a:xfrm>
            <a:off x="4860032" y="1094341"/>
            <a:ext cx="3888432" cy="1624941"/>
          </a:xfrm>
          <a:prstGeom prst="cloudCallout">
            <a:avLst>
              <a:gd name="adj1" fmla="val -19704"/>
              <a:gd name="adj2" fmla="val 67732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0A0FE-DFE5-7942-9655-CB8325C9C7B4}"/>
              </a:ext>
            </a:extLst>
          </p:cNvPr>
          <p:cNvSpPr txBox="1"/>
          <p:nvPr/>
        </p:nvSpPr>
        <p:spPr>
          <a:xfrm>
            <a:off x="61156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Limited to LOS scanning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955F8A-458A-764D-9E26-8BE300C6A12B}"/>
              </a:ext>
            </a:extLst>
          </p:cNvPr>
          <p:cNvSpPr txBox="1"/>
          <p:nvPr/>
        </p:nvSpPr>
        <p:spPr>
          <a:xfrm>
            <a:off x="529208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Not limited to LOS scanning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A218C-525D-C749-8A3E-14967F14B19E}"/>
              </a:ext>
            </a:extLst>
          </p:cNvPr>
          <p:cNvSpPr txBox="1"/>
          <p:nvPr/>
        </p:nvSpPr>
        <p:spPr>
          <a:xfrm>
            <a:off x="2231208" y="131180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manual intervention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E3C07-7F81-C541-9915-0CEF79B4B62D}"/>
              </a:ext>
            </a:extLst>
          </p:cNvPr>
          <p:cNvSpPr txBox="1"/>
          <p:nvPr/>
        </p:nvSpPr>
        <p:spPr>
          <a:xfrm>
            <a:off x="6804248" y="129632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Fully automated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66579D-908A-644F-A51B-95EC537F4700}"/>
              </a:ext>
            </a:extLst>
          </p:cNvPr>
          <p:cNvSpPr txBox="1"/>
          <p:nvPr/>
        </p:nvSpPr>
        <p:spPr>
          <a:xfrm rot="1189976">
            <a:off x="743517" y="2075858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Limited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0FFE3-B462-F44E-8341-0CC31A5AAA5F}"/>
              </a:ext>
            </a:extLst>
          </p:cNvPr>
          <p:cNvSpPr txBox="1"/>
          <p:nvPr/>
        </p:nvSpPr>
        <p:spPr>
          <a:xfrm rot="862934">
            <a:off x="5376392" y="1923295"/>
            <a:ext cx="141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More storage capacity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1A4283-1D7A-6343-80DC-0181A2B488E4}"/>
              </a:ext>
            </a:extLst>
          </p:cNvPr>
          <p:cNvSpPr txBox="1"/>
          <p:nvPr/>
        </p:nvSpPr>
        <p:spPr>
          <a:xfrm>
            <a:off x="6243144" y="1711841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Read/write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763CB7-8AD8-1346-A9DA-FDAC37463C44}"/>
              </a:ext>
            </a:extLst>
          </p:cNvPr>
          <p:cNvSpPr txBox="1"/>
          <p:nvPr/>
        </p:nvSpPr>
        <p:spPr>
          <a:xfrm>
            <a:off x="1477611" y="1798806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Only 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D471F7-9025-D143-ABCC-6752FAD36373}"/>
              </a:ext>
            </a:extLst>
          </p:cNvPr>
          <p:cNvSpPr txBox="1"/>
          <p:nvPr/>
        </p:nvSpPr>
        <p:spPr>
          <a:xfrm rot="20536629">
            <a:off x="6724672" y="191496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</a:rPr>
              <a:t>Significantly faster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8A38-5A4F-674C-A0CB-44531F09F340}"/>
              </a:ext>
            </a:extLst>
          </p:cNvPr>
          <p:cNvSpPr txBox="1"/>
          <p:nvPr/>
        </p:nvSpPr>
        <p:spPr>
          <a:xfrm rot="20536629">
            <a:off x="1954877" y="213715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</a:rPr>
              <a:t>Limited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33DBF-BF2B-BC41-8AE3-E7D44BB8C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64" y="3339010"/>
            <a:ext cx="682420" cy="682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212A8-C7C8-8E43-B1D9-6AB97EFFF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82" y="3399067"/>
            <a:ext cx="571523" cy="5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/>
                  <a:t>Optimum frame length comparison</a:t>
                </a:r>
                <a:r>
                  <a:rPr lang="en-US" sz="1600" kern="0" dirty="0"/>
                  <a:t>:</a:t>
                </a:r>
              </a:p>
              <a:p>
                <a:pPr lvl="1"/>
                <a:r>
                  <a:rPr lang="en-US" sz="1400" kern="0" dirty="0"/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1400" i="1" kern="0" dirty="0"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Slot duration constant</a:t>
                </a:r>
                <a:endParaRPr lang="en-US" sz="14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40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19137C3-1D9B-2C41-BA7F-52EEB7F4A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26" y="2852937"/>
            <a:ext cx="7378543" cy="323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93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 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600" kern="0" dirty="0"/>
                  <a:t> (strongest tag reply receiver)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A483CF-5A56-3C43-B000-343BCEC0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7" y="2780928"/>
            <a:ext cx="7563403" cy="33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9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C1AF866F-8BD7-5F4F-9964-17BCDE2EF3AC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/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de-DE" sz="16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(2)+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(3)</m:t>
                        </m:r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 dirty="0"/>
                  <a:t>	</a:t>
                </a:r>
              </a:p>
              <a:p>
                <a:r>
                  <a:rPr lang="en-US" sz="1600" b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b="0" dirty="0"/>
                  <a:t>The proposed final solution: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0">
            <a:extLst>
              <a:ext uri="{FF2B5EF4-FFF2-40B4-BE49-F238E27FC236}">
                <a16:creationId xmlns:a16="http://schemas.microsoft.com/office/drawing/2014/main" id="{2F0C60FE-E5D8-454A-9A69-601BC618663D}"/>
              </a:ext>
            </a:extLst>
          </p:cNvPr>
          <p:cNvSpPr/>
          <p:nvPr/>
        </p:nvSpPr>
        <p:spPr>
          <a:xfrm>
            <a:off x="6108021" y="2564904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10BE077A-CE88-F342-934C-27F203CA5FF9}"/>
                  </a:ext>
                </a:extLst>
              </p:cNvPr>
              <p:cNvSpPr/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5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5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05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10BE077A-CE88-F342-934C-27F203CA5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12">
            <a:extLst>
              <a:ext uri="{FF2B5EF4-FFF2-40B4-BE49-F238E27FC236}">
                <a16:creationId xmlns:a16="http://schemas.microsoft.com/office/drawing/2014/main" id="{76927E9C-56D6-944B-91D8-1DE64B4FCD20}"/>
              </a:ext>
            </a:extLst>
          </p:cNvPr>
          <p:cNvSpPr/>
          <p:nvPr/>
        </p:nvSpPr>
        <p:spPr>
          <a:xfrm rot="10800000">
            <a:off x="7260149" y="2132856"/>
            <a:ext cx="180020" cy="4320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/>
              <p:nvPr/>
            </p:nvSpPr>
            <p:spPr>
              <a:xfrm>
                <a:off x="7404713" y="2204864"/>
                <a:ext cx="121655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713" y="2204864"/>
                <a:ext cx="1216551" cy="338554"/>
              </a:xfrm>
              <a:prstGeom prst="rect">
                <a:avLst/>
              </a:prstGeom>
              <a:blipFill>
                <a:blip r:embed="rId6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/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bgerundetes Rechteck 18">
            <a:extLst>
              <a:ext uri="{FF2B5EF4-FFF2-40B4-BE49-F238E27FC236}">
                <a16:creationId xmlns:a16="http://schemas.microsoft.com/office/drawing/2014/main" id="{F9F8B284-576E-0B4E-8618-47A6B98AB66B}"/>
              </a:ext>
            </a:extLst>
          </p:cNvPr>
          <p:cNvSpPr/>
          <p:nvPr/>
        </p:nvSpPr>
        <p:spPr>
          <a:xfrm>
            <a:off x="6156176" y="4013014"/>
            <a:ext cx="2592288" cy="2008098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/>
              <p:nvPr/>
            </p:nvSpPr>
            <p:spPr>
              <a:xfrm>
                <a:off x="6224675" y="4106728"/>
                <a:ext cx="2436372" cy="1986568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100" b="0" u="sng" dirty="0"/>
                  <a:t>Where: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𝑃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𝑞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−4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𝑎𝑏𝑐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b="0" i="1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𝑆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r>
                      <a:rPr lang="de-DE" sz="1100" b="0" i="0" smtClean="0"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b="0" i="1" smtClean="0">
                            <a:latin typeface="Cambria Math"/>
                          </a:rPr>
                          <m:t>𝑃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𝑄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b="0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−3</m:t>
                    </m:r>
                    <m:r>
                      <a:rPr lang="de-DE" sz="1100" b="0" i="1" smtClean="0">
                        <a:latin typeface="Cambria Math"/>
                      </a:rPr>
                      <m:t>𝑏𝑑</m:t>
                    </m:r>
                    <m:r>
                      <a:rPr lang="de-DE" sz="1100" b="0" i="1" smtClean="0">
                        <a:latin typeface="Cambria Math"/>
                      </a:rPr>
                      <m:t>+12</m:t>
                    </m:r>
                    <m:r>
                      <a:rPr lang="de-DE" sz="1100" b="0" i="1" smtClean="0">
                        <a:latin typeface="Cambria Math"/>
                      </a:rPr>
                      <m:t>𝑎𝑒</m:t>
                    </m:r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b="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  <m:r>
                          <a:rPr lang="de-DE" sz="1100" b="0" i="1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b="0" i="1">
                        <a:latin typeface="Cambria Math"/>
                      </a:rPr>
                      <m:t>−</m:t>
                    </m:r>
                    <m:r>
                      <a:rPr lang="de-DE" sz="1100" b="0" i="1" smtClean="0">
                        <a:latin typeface="Cambria Math"/>
                      </a:rPr>
                      <m:t>9</m:t>
                    </m:r>
                    <m:r>
                      <a:rPr lang="de-DE" sz="1100" b="0" i="1" smtClean="0">
                        <a:latin typeface="Cambria Math"/>
                      </a:rPr>
                      <m:t>𝑏𝑐𝑑</m:t>
                    </m:r>
                    <m:r>
                      <a:rPr lang="de-DE" sz="1100" b="0" i="1">
                        <a:latin typeface="Cambria Math"/>
                      </a:rPr>
                      <m:t>+27</m:t>
                    </m:r>
                    <m:r>
                      <a:rPr lang="de-DE" sz="1100" b="0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−72</m:t>
                    </m:r>
                    <m:r>
                      <a:rPr lang="de-DE" sz="1100" b="0" i="1" smtClean="0">
                        <a:latin typeface="Cambria Math"/>
                      </a:rPr>
                      <m:t>𝑎𝑐𝑒</m:t>
                    </m:r>
                  </m:oMath>
                </a14:m>
                <a:endParaRPr lang="en-US" sz="1100" b="0" dirty="0"/>
              </a:p>
              <a:p>
                <a:endParaRPr lang="en-US" sz="1100" b="0" dirty="0"/>
              </a:p>
            </p:txBody>
          </p:sp>
        </mc:Choice>
        <mc:Fallback xmlns="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75" y="4106728"/>
                <a:ext cx="2436372" cy="1986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8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/>
                  <a:t>Optimum frame length comparison</a:t>
                </a:r>
                <a:r>
                  <a:rPr lang="en-US" sz="1600" kern="0" dirty="0"/>
                  <a:t>:</a:t>
                </a:r>
              </a:p>
              <a:p>
                <a:pPr lvl="1"/>
                <a:r>
                  <a:rPr lang="en-US" sz="1400" kern="0" dirty="0"/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1400" i="1" kern="0" dirty="0"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Slot duration constant</a:t>
                </a: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3FD2E8-25BC-4443-BF51-2FC2D4435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1" y="3140968"/>
            <a:ext cx="3876030" cy="276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CDCC2-FECB-E243-8E0C-B96199840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7" y="3140968"/>
            <a:ext cx="3959355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6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 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ED64B6-A15C-FE42-A08A-2328756FD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53578"/>
            <a:ext cx="7853737" cy="34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90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GB" dirty="0"/>
            </a:br>
            <a:r>
              <a:rPr lang="en-GB" sz="2000" dirty="0">
                <a:solidFill>
                  <a:srgbClr val="00406F"/>
                </a:solidFill>
              </a:rPr>
              <a:t>Comparison of the Proposed Algorithms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3EEFB1B-111D-4C41-AD6E-93DC76AF89E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Relative Percentages of the mean reading time reduction </a:t>
            </a:r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graphicFrame>
        <p:nvGraphicFramePr>
          <p:cNvPr id="10" name="Diagramm 69">
            <a:extLst>
              <a:ext uri="{FF2B5EF4-FFF2-40B4-BE49-F238E27FC236}">
                <a16:creationId xmlns:a16="http://schemas.microsoft.com/office/drawing/2014/main" id="{CDA4FA49-1032-B24A-858F-65B98EDB69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626089"/>
              </p:ext>
            </p:extLst>
          </p:nvPr>
        </p:nvGraphicFramePr>
        <p:xfrm>
          <a:off x="466725" y="2348880"/>
          <a:ext cx="3927636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Diagramm 6">
            <a:extLst>
              <a:ext uri="{FF2B5EF4-FFF2-40B4-BE49-F238E27FC236}">
                <a16:creationId xmlns:a16="http://schemas.microsoft.com/office/drawing/2014/main" id="{90744E7A-8DDF-4040-853B-E73BA3DF34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485936"/>
              </p:ext>
            </p:extLst>
          </p:nvPr>
        </p:nvGraphicFramePr>
        <p:xfrm>
          <a:off x="4538823" y="2348880"/>
          <a:ext cx="4105275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2BB3F35-BFC9-A440-895B-CE5BA80D9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00" y="2780928"/>
            <a:ext cx="3880732" cy="3201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6E060-0AB3-5643-AF41-DB23D6372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780928"/>
            <a:ext cx="3744417" cy="32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37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/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Aware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blipFill>
                <a:blip r:embed="rId5"/>
                <a:stretch>
                  <a:fillRect l="-1274" t="-1515" r="-63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F10C60CE-3383-5144-AFBF-3F56E1D2A8AB}"/>
              </a:ext>
            </a:extLst>
          </p:cNvPr>
          <p:cNvSpPr/>
          <p:nvPr/>
        </p:nvSpPr>
        <p:spPr bwMode="auto">
          <a:xfrm>
            <a:off x="3557374" y="1124744"/>
            <a:ext cx="357859" cy="720080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3025156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/>
              <p:nvPr/>
            </p:nvSpPr>
            <p:spPr>
              <a:xfrm>
                <a:off x="3707904" y="1960123"/>
                <a:ext cx="1412759" cy="604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960123"/>
                <a:ext cx="1412759" cy="604781"/>
              </a:xfrm>
              <a:prstGeom prst="rect">
                <a:avLst/>
              </a:prstGeom>
              <a:blipFill>
                <a:blip r:embed="rId6"/>
                <a:stretch>
                  <a:fillRect l="-1786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4ED59DC8-EDB2-9B4A-80C1-CF2D76E33513}"/>
              </a:ext>
            </a:extLst>
          </p:cNvPr>
          <p:cNvSpPr/>
          <p:nvPr/>
        </p:nvSpPr>
        <p:spPr>
          <a:xfrm>
            <a:off x="466722" y="2790280"/>
            <a:ext cx="3025157" cy="457200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CBCE4F16-2F8D-1F47-AD08-EE17A812F3BF}"/>
              </a:ext>
            </a:extLst>
          </p:cNvPr>
          <p:cNvSpPr/>
          <p:nvPr/>
        </p:nvSpPr>
        <p:spPr bwMode="auto">
          <a:xfrm>
            <a:off x="3551435" y="1942971"/>
            <a:ext cx="357859" cy="48765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BBF448B4-7CB5-534C-90F7-8CA20436945F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444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81955B7F-D9B8-904C-AAA8-E5E54F792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383" y="4015188"/>
            <a:ext cx="1077919" cy="2078107"/>
          </a:xfrm>
          <a:prstGeom prst="rect">
            <a:avLst/>
          </a:prstGeom>
          <a:solidFill>
            <a:srgbClr val="A9C500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 dirty="0">
              <a:solidFill>
                <a:srgbClr val="DDE8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922A37D2-71EF-1A41-AC7E-A0FC50E18A13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DDE89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4">
            <a:extLst>
              <a:ext uri="{FF2B5EF4-FFF2-40B4-BE49-F238E27FC236}">
                <a16:creationId xmlns:a16="http://schemas.microsoft.com/office/drawing/2014/main" id="{6E4058DC-A005-7C49-A2AE-145A56158369}"/>
              </a:ext>
            </a:extLst>
          </p:cNvPr>
          <p:cNvSpPr>
            <a:spLocks/>
          </p:cNvSpPr>
          <p:nvPr/>
        </p:nvSpPr>
        <p:spPr bwMode="auto">
          <a:xfrm>
            <a:off x="6503383" y="4140439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14401-5A6D-174F-AADB-12F192D8267B}"/>
              </a:ext>
            </a:extLst>
          </p:cNvPr>
          <p:cNvSpPr txBox="1"/>
          <p:nvPr/>
        </p:nvSpPr>
        <p:spPr>
          <a:xfrm>
            <a:off x="6638014" y="4845226"/>
            <a:ext cx="856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90%</a:t>
            </a:r>
            <a:endParaRPr lang="en-US" sz="3000" dirty="0"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57CD76-9F5C-E947-A138-923E737D03FC}"/>
              </a:ext>
            </a:extLst>
          </p:cNvPr>
          <p:cNvGrpSpPr/>
          <p:nvPr/>
        </p:nvGrpSpPr>
        <p:grpSpPr>
          <a:xfrm>
            <a:off x="5961076" y="2988424"/>
            <a:ext cx="1347228" cy="1243967"/>
            <a:chOff x="1045569" y="4750010"/>
            <a:chExt cx="1347228" cy="1243967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F17307EE-17CE-D546-932B-D142765D8A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E0C5A9B8-8CD3-B644-B966-9F9FE1314716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58634EE-B2EB-BE4E-BFB2-86EF7B308F7F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4767F7B-F9A3-0849-B7D4-B7371678E51B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8DC2652-BEA3-904C-A31D-296431DC208E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007D61E8-2F51-714A-9185-7E9FE49BB437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892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31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Collided Slot in </a:t>
            </a:r>
            <a:r>
              <a:rPr lang="en-US" dirty="0" err="1"/>
              <a:t>EPCglobal</a:t>
            </a:r>
            <a:r>
              <a:rPr lang="en-US" dirty="0"/>
              <a:t> C1G2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45D959E-0F2A-0F41-88D8-3DCC4A908F5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Without collision recovery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kern="0" dirty="0"/>
          </a:p>
          <a:p>
            <a:endParaRPr lang="en-US" sz="1500" kern="0" dirty="0"/>
          </a:p>
          <a:p>
            <a:endParaRPr lang="en-US" sz="1500" kern="0" dirty="0"/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 collision recovery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endParaRPr lang="en-US" sz="14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None/>
            </a:pPr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326299" y="3090446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51E4C38-A181-8A40-843C-9F387804318F}"/>
              </a:ext>
            </a:extLst>
          </p:cNvPr>
          <p:cNvGrpSpPr/>
          <p:nvPr/>
        </p:nvGrpSpPr>
        <p:grpSpPr>
          <a:xfrm>
            <a:off x="1270513" y="2044352"/>
            <a:ext cx="762005" cy="722539"/>
            <a:chOff x="1270513" y="2044352"/>
            <a:chExt cx="785142" cy="987393"/>
          </a:xfrm>
        </p:grpSpPr>
        <p:cxnSp>
          <p:nvCxnSpPr>
            <p:cNvPr id="42" name="Gerade Verbindung 49">
              <a:extLst>
                <a:ext uri="{FF2B5EF4-FFF2-40B4-BE49-F238E27FC236}">
                  <a16:creationId xmlns:a16="http://schemas.microsoft.com/office/drawing/2014/main" id="{9F760751-FDB8-7447-B95B-8F018360FD79}"/>
                </a:ext>
              </a:extLst>
            </p:cNvPr>
            <p:cNvCxnSpPr>
              <a:cxnSpLocks/>
            </p:cNvCxnSpPr>
            <p:nvPr/>
          </p:nvCxnSpPr>
          <p:spPr>
            <a:xfrm>
              <a:off x="1962268" y="2071043"/>
              <a:ext cx="93387" cy="41773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50">
              <a:extLst>
                <a:ext uri="{FF2B5EF4-FFF2-40B4-BE49-F238E27FC236}">
                  <a16:creationId xmlns:a16="http://schemas.microsoft.com/office/drawing/2014/main" id="{B1A3D333-7D15-D940-942F-794942663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513" y="2044352"/>
              <a:ext cx="209372" cy="4444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55">
              <a:extLst>
                <a:ext uri="{FF2B5EF4-FFF2-40B4-BE49-F238E27FC236}">
                  <a16:creationId xmlns:a16="http://schemas.microsoft.com/office/drawing/2014/main" id="{A0759503-A660-384F-A7DE-C286A465F371}"/>
                </a:ext>
              </a:extLst>
            </p:cNvPr>
            <p:cNvSpPr/>
            <p:nvPr/>
          </p:nvSpPr>
          <p:spPr>
            <a:xfrm>
              <a:off x="1272796" y="2469290"/>
              <a:ext cx="782859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Query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+ RN16s</a:t>
              </a:r>
            </a:p>
          </p:txBody>
        </p:sp>
      </p:grp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>
            <a:cxnSpLocks/>
          </p:cNvCxnSpPr>
          <p:nvPr/>
        </p:nvCxnSpPr>
        <p:spPr>
          <a:xfrm flipH="1">
            <a:off x="8499963" y="1531142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5597048" y="1274897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240889" y="1257700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936762" y="158539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942846" y="207332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560241" y="142721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6258129" y="195234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936762" y="2609054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>
            <a:cxnSpLocks/>
          </p:cNvCxnSpPr>
          <p:nvPr/>
        </p:nvCxnSpPr>
        <p:spPr>
          <a:xfrm flipH="1">
            <a:off x="5848099" y="1553250"/>
            <a:ext cx="19431" cy="100896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/>
              <p:nvPr/>
            </p:nvSpPr>
            <p:spPr>
              <a:xfrm>
                <a:off x="5431851" y="1767550"/>
                <a:ext cx="3505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51" y="1767550"/>
                <a:ext cx="3505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28">
            <a:extLst>
              <a:ext uri="{FF2B5EF4-FFF2-40B4-BE49-F238E27FC236}">
                <a16:creationId xmlns:a16="http://schemas.microsoft.com/office/drawing/2014/main" id="{3F4F1B6A-0846-0F46-8A4E-12938BF2F70E}"/>
              </a:ext>
            </a:extLst>
          </p:cNvPr>
          <p:cNvSpPr txBox="1"/>
          <p:nvPr/>
        </p:nvSpPr>
        <p:spPr>
          <a:xfrm rot="396810">
            <a:off x="6749298" y="2465334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F248D6-B7E2-4744-9290-8BE852287BC2}"/>
              </a:ext>
            </a:extLst>
          </p:cNvPr>
          <p:cNvGrpSpPr/>
          <p:nvPr/>
        </p:nvGrpSpPr>
        <p:grpSpPr>
          <a:xfrm>
            <a:off x="480542" y="1549030"/>
            <a:ext cx="3921279" cy="502839"/>
            <a:chOff x="366658" y="3087429"/>
            <a:chExt cx="3921279" cy="502839"/>
          </a:xfrm>
        </p:grpSpPr>
        <p:grpSp>
          <p:nvGrpSpPr>
            <p:cNvPr id="73" name="Gruppieren 81">
              <a:extLst>
                <a:ext uri="{FF2B5EF4-FFF2-40B4-BE49-F238E27FC236}">
                  <a16:creationId xmlns:a16="http://schemas.microsoft.com/office/drawing/2014/main" id="{23DC8D1D-F6C7-1643-9FF2-D4D42154F411}"/>
                </a:ext>
              </a:extLst>
            </p:cNvPr>
            <p:cNvGrpSpPr/>
            <p:nvPr/>
          </p:nvGrpSpPr>
          <p:grpSpPr>
            <a:xfrm>
              <a:off x="370266" y="3087429"/>
              <a:ext cx="3917671" cy="500066"/>
              <a:chOff x="370266" y="3735501"/>
              <a:chExt cx="3917671" cy="500066"/>
            </a:xfrm>
          </p:grpSpPr>
          <p:sp>
            <p:nvSpPr>
              <p:cNvPr id="77" name="Rectangle 64">
                <a:extLst>
                  <a:ext uri="{FF2B5EF4-FFF2-40B4-BE49-F238E27FC236}">
                    <a16:creationId xmlns:a16="http://schemas.microsoft.com/office/drawing/2014/main" id="{510FA98A-D976-CF4B-BAE2-2B211B95EDB3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17671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Rectangle 65">
                <a:extLst>
                  <a:ext uri="{FF2B5EF4-FFF2-40B4-BE49-F238E27FC236}">
                    <a16:creationId xmlns:a16="http://schemas.microsoft.com/office/drawing/2014/main" id="{3508C937-73F8-F04C-B4AA-F23E300EACAA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ectangle 31">
                <a:extLst>
                  <a:ext uri="{FF2B5EF4-FFF2-40B4-BE49-F238E27FC236}">
                    <a16:creationId xmlns:a16="http://schemas.microsoft.com/office/drawing/2014/main" id="{5D4D6040-D704-0A49-A90F-3D413200011E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tangle 65">
                <a:extLst>
                  <a:ext uri="{FF2B5EF4-FFF2-40B4-BE49-F238E27FC236}">
                    <a16:creationId xmlns:a16="http://schemas.microsoft.com/office/drawing/2014/main" id="{8A7E2A6F-A827-C143-98E2-B8BEBA1220C9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31">
                <a:extLst>
                  <a:ext uri="{FF2B5EF4-FFF2-40B4-BE49-F238E27FC236}">
                    <a16:creationId xmlns:a16="http://schemas.microsoft.com/office/drawing/2014/main" id="{D011892D-B417-B844-8689-CEBB07216368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Rectangle 31">
              <a:extLst>
                <a:ext uri="{FF2B5EF4-FFF2-40B4-BE49-F238E27FC236}">
                  <a16:creationId xmlns:a16="http://schemas.microsoft.com/office/drawing/2014/main" id="{85EE801B-F123-B444-BF75-3BA349FA37C2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6CD04C19-0E49-0F4C-8D83-CEBCFFA9B788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76" name="Rectangle 31">
              <a:extLst>
                <a:ext uri="{FF2B5EF4-FFF2-40B4-BE49-F238E27FC236}">
                  <a16:creationId xmlns:a16="http://schemas.microsoft.com/office/drawing/2014/main" id="{247354BC-CA77-B747-863D-5ED139AE1CCD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Rectangle 107">
            <a:extLst>
              <a:ext uri="{FF2B5EF4-FFF2-40B4-BE49-F238E27FC236}">
                <a16:creationId xmlns:a16="http://schemas.microsoft.com/office/drawing/2014/main" id="{EFB4D980-0680-E645-A903-0C8D4EA13DEB}"/>
              </a:ext>
            </a:extLst>
          </p:cNvPr>
          <p:cNvSpPr/>
          <p:nvPr/>
        </p:nvSpPr>
        <p:spPr>
          <a:xfrm>
            <a:off x="1969006" y="1549030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6" name="Rectangle 31">
            <a:extLst>
              <a:ext uri="{FF2B5EF4-FFF2-40B4-BE49-F238E27FC236}">
                <a16:creationId xmlns:a16="http://schemas.microsoft.com/office/drawing/2014/main" id="{1688B089-E9E7-C441-A0CA-8F4B63972FBF}"/>
              </a:ext>
            </a:extLst>
          </p:cNvPr>
          <p:cNvSpPr/>
          <p:nvPr/>
        </p:nvSpPr>
        <p:spPr>
          <a:xfrm>
            <a:off x="2451790" y="1549030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8304D883-8BBD-1D4B-A8F0-DF931698BEE3}"/>
              </a:ext>
            </a:extLst>
          </p:cNvPr>
          <p:cNvSpPr/>
          <p:nvPr/>
        </p:nvSpPr>
        <p:spPr>
          <a:xfrm>
            <a:off x="2954636" y="1549030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107">
            <a:extLst>
              <a:ext uri="{FF2B5EF4-FFF2-40B4-BE49-F238E27FC236}">
                <a16:creationId xmlns:a16="http://schemas.microsoft.com/office/drawing/2014/main" id="{8F2C77E6-4E9F-BB46-BA28-7E1654B3558D}"/>
              </a:ext>
            </a:extLst>
          </p:cNvPr>
          <p:cNvSpPr/>
          <p:nvPr/>
        </p:nvSpPr>
        <p:spPr>
          <a:xfrm>
            <a:off x="3412323" y="1546257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B2127E44-45E2-F14E-B438-5135C1DBE708}"/>
              </a:ext>
            </a:extLst>
          </p:cNvPr>
          <p:cNvSpPr/>
          <p:nvPr/>
        </p:nvSpPr>
        <p:spPr>
          <a:xfrm>
            <a:off x="3901755" y="1546024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feld 16">
            <a:extLst>
              <a:ext uri="{FF2B5EF4-FFF2-40B4-BE49-F238E27FC236}">
                <a16:creationId xmlns:a16="http://schemas.microsoft.com/office/drawing/2014/main" id="{1D0A0C00-38F7-EE49-9EAE-D0007EB0A0D9}"/>
              </a:ext>
            </a:extLst>
          </p:cNvPr>
          <p:cNvSpPr txBox="1"/>
          <p:nvPr/>
        </p:nvSpPr>
        <p:spPr>
          <a:xfrm>
            <a:off x="8326299" y="5826750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00" name="Gerade Verbindung mit Pfeil 12">
            <a:extLst>
              <a:ext uri="{FF2B5EF4-FFF2-40B4-BE49-F238E27FC236}">
                <a16:creationId xmlns:a16="http://schemas.microsoft.com/office/drawing/2014/main" id="{18B80404-8632-E549-B49E-FB0DEAFFCEDD}"/>
              </a:ext>
            </a:extLst>
          </p:cNvPr>
          <p:cNvCxnSpPr>
            <a:cxnSpLocks/>
          </p:cNvCxnSpPr>
          <p:nvPr/>
        </p:nvCxnSpPr>
        <p:spPr>
          <a:xfrm flipH="1">
            <a:off x="8491310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20">
            <a:extLst>
              <a:ext uri="{FF2B5EF4-FFF2-40B4-BE49-F238E27FC236}">
                <a16:creationId xmlns:a16="http://schemas.microsoft.com/office/drawing/2014/main" id="{7D5224E0-0E7F-F44E-97EC-E9013BD01A79}"/>
              </a:ext>
            </a:extLst>
          </p:cNvPr>
          <p:cNvCxnSpPr/>
          <p:nvPr/>
        </p:nvCxnSpPr>
        <p:spPr>
          <a:xfrm>
            <a:off x="5936762" y="377128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21">
            <a:extLst>
              <a:ext uri="{FF2B5EF4-FFF2-40B4-BE49-F238E27FC236}">
                <a16:creationId xmlns:a16="http://schemas.microsoft.com/office/drawing/2014/main" id="{5DD0AA8F-7BB8-504B-BF1A-57894DF75893}"/>
              </a:ext>
            </a:extLst>
          </p:cNvPr>
          <p:cNvCxnSpPr/>
          <p:nvPr/>
        </p:nvCxnSpPr>
        <p:spPr>
          <a:xfrm flipH="1">
            <a:off x="5942846" y="425921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28">
            <a:extLst>
              <a:ext uri="{FF2B5EF4-FFF2-40B4-BE49-F238E27FC236}">
                <a16:creationId xmlns:a16="http://schemas.microsoft.com/office/drawing/2014/main" id="{45AE64C3-C2F1-F44C-8046-C20D7CD5BC32}"/>
              </a:ext>
            </a:extLst>
          </p:cNvPr>
          <p:cNvSpPr txBox="1"/>
          <p:nvPr/>
        </p:nvSpPr>
        <p:spPr>
          <a:xfrm rot="396810">
            <a:off x="6560241" y="3652841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104" name="Textfeld 29">
            <a:extLst>
              <a:ext uri="{FF2B5EF4-FFF2-40B4-BE49-F238E27FC236}">
                <a16:creationId xmlns:a16="http://schemas.microsoft.com/office/drawing/2014/main" id="{4C859BEF-D3B5-C347-97B0-FA80711B27FC}"/>
              </a:ext>
            </a:extLst>
          </p:cNvPr>
          <p:cNvSpPr txBox="1"/>
          <p:nvPr/>
        </p:nvSpPr>
        <p:spPr>
          <a:xfrm rot="21129546">
            <a:off x="6258129" y="413823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105" name="Gerade Verbindung mit Pfeil 30">
            <a:extLst>
              <a:ext uri="{FF2B5EF4-FFF2-40B4-BE49-F238E27FC236}">
                <a16:creationId xmlns:a16="http://schemas.microsoft.com/office/drawing/2014/main" id="{BC80EECA-1EFC-ED42-9598-7ED5F3C384FD}"/>
              </a:ext>
            </a:extLst>
          </p:cNvPr>
          <p:cNvCxnSpPr>
            <a:cxnSpLocks/>
          </p:cNvCxnSpPr>
          <p:nvPr/>
        </p:nvCxnSpPr>
        <p:spPr>
          <a:xfrm>
            <a:off x="5936762" y="4724131"/>
            <a:ext cx="2554548" cy="1505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61">
            <a:extLst>
              <a:ext uri="{FF2B5EF4-FFF2-40B4-BE49-F238E27FC236}">
                <a16:creationId xmlns:a16="http://schemas.microsoft.com/office/drawing/2014/main" id="{87FEE773-52E7-5642-A938-D2791074C3C2}"/>
              </a:ext>
            </a:extLst>
          </p:cNvPr>
          <p:cNvCxnSpPr>
            <a:cxnSpLocks/>
          </p:cNvCxnSpPr>
          <p:nvPr/>
        </p:nvCxnSpPr>
        <p:spPr>
          <a:xfrm flipH="1">
            <a:off x="5848712" y="3766993"/>
            <a:ext cx="19432" cy="165253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/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feld 28">
            <a:extLst>
              <a:ext uri="{FF2B5EF4-FFF2-40B4-BE49-F238E27FC236}">
                <a16:creationId xmlns:a16="http://schemas.microsoft.com/office/drawing/2014/main" id="{82E462F5-3A43-1A40-9A53-E79B9B6BC3E0}"/>
              </a:ext>
            </a:extLst>
          </p:cNvPr>
          <p:cNvSpPr txBox="1"/>
          <p:nvPr/>
        </p:nvSpPr>
        <p:spPr>
          <a:xfrm rot="267795">
            <a:off x="6774746" y="4509482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30EE55B-9F2C-8342-B55A-2AFAC5F9B8DC}"/>
              </a:ext>
            </a:extLst>
          </p:cNvPr>
          <p:cNvGrpSpPr/>
          <p:nvPr/>
        </p:nvGrpSpPr>
        <p:grpSpPr>
          <a:xfrm>
            <a:off x="480542" y="3648030"/>
            <a:ext cx="3921279" cy="502839"/>
            <a:chOff x="366658" y="3087429"/>
            <a:chExt cx="3921279" cy="502839"/>
          </a:xfrm>
        </p:grpSpPr>
        <p:grpSp>
          <p:nvGrpSpPr>
            <p:cNvPr id="111" name="Gruppieren 81">
              <a:extLst>
                <a:ext uri="{FF2B5EF4-FFF2-40B4-BE49-F238E27FC236}">
                  <a16:creationId xmlns:a16="http://schemas.microsoft.com/office/drawing/2014/main" id="{A9D67795-4034-8C4C-9DD5-5187DB8C170F}"/>
                </a:ext>
              </a:extLst>
            </p:cNvPr>
            <p:cNvGrpSpPr/>
            <p:nvPr/>
          </p:nvGrpSpPr>
          <p:grpSpPr>
            <a:xfrm>
              <a:off x="370266" y="3087429"/>
              <a:ext cx="3917671" cy="500066"/>
              <a:chOff x="370266" y="3735501"/>
              <a:chExt cx="3917671" cy="500066"/>
            </a:xfrm>
          </p:grpSpPr>
          <p:sp>
            <p:nvSpPr>
              <p:cNvPr id="115" name="Rectangle 64">
                <a:extLst>
                  <a:ext uri="{FF2B5EF4-FFF2-40B4-BE49-F238E27FC236}">
                    <a16:creationId xmlns:a16="http://schemas.microsoft.com/office/drawing/2014/main" id="{6FCE7B28-3F9E-B14C-A3E3-861F19403764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17671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" name="Rectangle 65">
                <a:extLst>
                  <a:ext uri="{FF2B5EF4-FFF2-40B4-BE49-F238E27FC236}">
                    <a16:creationId xmlns:a16="http://schemas.microsoft.com/office/drawing/2014/main" id="{2B1E7AAB-1403-F046-98CC-6978E2294D8D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31">
                <a:extLst>
                  <a:ext uri="{FF2B5EF4-FFF2-40B4-BE49-F238E27FC236}">
                    <a16:creationId xmlns:a16="http://schemas.microsoft.com/office/drawing/2014/main" id="{200AB70A-5A84-FF46-A6D6-D8A18FF63995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65">
                <a:extLst>
                  <a:ext uri="{FF2B5EF4-FFF2-40B4-BE49-F238E27FC236}">
                    <a16:creationId xmlns:a16="http://schemas.microsoft.com/office/drawing/2014/main" id="{5DC79FCE-E651-A346-B713-0EF756180EFF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31">
                <a:extLst>
                  <a:ext uri="{FF2B5EF4-FFF2-40B4-BE49-F238E27FC236}">
                    <a16:creationId xmlns:a16="http://schemas.microsoft.com/office/drawing/2014/main" id="{1AA63CFE-986B-544F-8617-714B239516B0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Rectangle 31">
              <a:extLst>
                <a:ext uri="{FF2B5EF4-FFF2-40B4-BE49-F238E27FC236}">
                  <a16:creationId xmlns:a16="http://schemas.microsoft.com/office/drawing/2014/main" id="{0E051D62-5883-D74E-A515-530A94125617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3" name="Rectangle 107">
              <a:extLst>
                <a:ext uri="{FF2B5EF4-FFF2-40B4-BE49-F238E27FC236}">
                  <a16:creationId xmlns:a16="http://schemas.microsoft.com/office/drawing/2014/main" id="{5D7833F3-BAD0-2F4C-98FB-86B68372E522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114" name="Rectangle 31">
              <a:extLst>
                <a:ext uri="{FF2B5EF4-FFF2-40B4-BE49-F238E27FC236}">
                  <a16:creationId xmlns:a16="http://schemas.microsoft.com/office/drawing/2014/main" id="{31C6CA07-1982-304B-9410-44B33D308C21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0" name="Rectangle 107">
            <a:extLst>
              <a:ext uri="{FF2B5EF4-FFF2-40B4-BE49-F238E27FC236}">
                <a16:creationId xmlns:a16="http://schemas.microsoft.com/office/drawing/2014/main" id="{78B6D4ED-6685-284C-8330-D0F1E08CC5F0}"/>
              </a:ext>
            </a:extLst>
          </p:cNvPr>
          <p:cNvSpPr/>
          <p:nvPr/>
        </p:nvSpPr>
        <p:spPr>
          <a:xfrm>
            <a:off x="1969006" y="3648030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121" name="Rectangle 31">
            <a:extLst>
              <a:ext uri="{FF2B5EF4-FFF2-40B4-BE49-F238E27FC236}">
                <a16:creationId xmlns:a16="http://schemas.microsoft.com/office/drawing/2014/main" id="{F3B49C0D-A5AB-F349-B5E7-6B7E9ECC69E6}"/>
              </a:ext>
            </a:extLst>
          </p:cNvPr>
          <p:cNvSpPr/>
          <p:nvPr/>
        </p:nvSpPr>
        <p:spPr>
          <a:xfrm>
            <a:off x="2451790" y="3648030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Rectangle 31">
            <a:extLst>
              <a:ext uri="{FF2B5EF4-FFF2-40B4-BE49-F238E27FC236}">
                <a16:creationId xmlns:a16="http://schemas.microsoft.com/office/drawing/2014/main" id="{CA483ED9-6433-EF4F-BECE-BAF1F129D4CD}"/>
              </a:ext>
            </a:extLst>
          </p:cNvPr>
          <p:cNvSpPr/>
          <p:nvPr/>
        </p:nvSpPr>
        <p:spPr>
          <a:xfrm>
            <a:off x="2954636" y="3648030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3" name="Rectangle 107">
            <a:extLst>
              <a:ext uri="{FF2B5EF4-FFF2-40B4-BE49-F238E27FC236}">
                <a16:creationId xmlns:a16="http://schemas.microsoft.com/office/drawing/2014/main" id="{25C80490-7C6E-6943-A662-BC2CD0A47188}"/>
              </a:ext>
            </a:extLst>
          </p:cNvPr>
          <p:cNvSpPr/>
          <p:nvPr/>
        </p:nvSpPr>
        <p:spPr>
          <a:xfrm>
            <a:off x="3412323" y="3645257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124" name="Rectangle 31">
            <a:extLst>
              <a:ext uri="{FF2B5EF4-FFF2-40B4-BE49-F238E27FC236}">
                <a16:creationId xmlns:a16="http://schemas.microsoft.com/office/drawing/2014/main" id="{5D7E02C3-8FC7-7A44-8BEB-21B58EB667A1}"/>
              </a:ext>
            </a:extLst>
          </p:cNvPr>
          <p:cNvSpPr/>
          <p:nvPr/>
        </p:nvSpPr>
        <p:spPr>
          <a:xfrm>
            <a:off x="3901755" y="3645024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128" name="Gerade Verbindung mit Pfeil 12">
            <a:extLst>
              <a:ext uri="{FF2B5EF4-FFF2-40B4-BE49-F238E27FC236}">
                <a16:creationId xmlns:a16="http://schemas.microsoft.com/office/drawing/2014/main" id="{EE11C9A8-AB9B-A548-A917-23F890CA8F89}"/>
              </a:ext>
            </a:extLst>
          </p:cNvPr>
          <p:cNvCxnSpPr>
            <a:cxnSpLocks/>
          </p:cNvCxnSpPr>
          <p:nvPr/>
        </p:nvCxnSpPr>
        <p:spPr>
          <a:xfrm flipH="1">
            <a:off x="5927984" y="1527841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">
            <a:extLst>
              <a:ext uri="{FF2B5EF4-FFF2-40B4-BE49-F238E27FC236}">
                <a16:creationId xmlns:a16="http://schemas.microsoft.com/office/drawing/2014/main" id="{876ECBCB-F397-FC4C-9223-BA4156A806DF}"/>
              </a:ext>
            </a:extLst>
          </p:cNvPr>
          <p:cNvCxnSpPr>
            <a:cxnSpLocks/>
          </p:cNvCxnSpPr>
          <p:nvPr/>
        </p:nvCxnSpPr>
        <p:spPr>
          <a:xfrm flipH="1">
            <a:off x="5919331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21">
            <a:extLst>
              <a:ext uri="{FF2B5EF4-FFF2-40B4-BE49-F238E27FC236}">
                <a16:creationId xmlns:a16="http://schemas.microsoft.com/office/drawing/2014/main" id="{0210CB57-2DEF-CF4A-A96E-F90A41F9546B}"/>
              </a:ext>
            </a:extLst>
          </p:cNvPr>
          <p:cNvCxnSpPr>
            <a:cxnSpLocks/>
          </p:cNvCxnSpPr>
          <p:nvPr/>
        </p:nvCxnSpPr>
        <p:spPr>
          <a:xfrm flipH="1">
            <a:off x="5894367" y="4971321"/>
            <a:ext cx="2596944" cy="3062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30">
            <a:extLst>
              <a:ext uri="{FF2B5EF4-FFF2-40B4-BE49-F238E27FC236}">
                <a16:creationId xmlns:a16="http://schemas.microsoft.com/office/drawing/2014/main" id="{4315110D-A0C2-8843-8F77-C20DE7D4D99B}"/>
              </a:ext>
            </a:extLst>
          </p:cNvPr>
          <p:cNvCxnSpPr/>
          <p:nvPr/>
        </p:nvCxnSpPr>
        <p:spPr>
          <a:xfrm>
            <a:off x="5915216" y="5419530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feld 28">
            <a:extLst>
              <a:ext uri="{FF2B5EF4-FFF2-40B4-BE49-F238E27FC236}">
                <a16:creationId xmlns:a16="http://schemas.microsoft.com/office/drawing/2014/main" id="{242CD373-D4AE-BF42-A0D6-E73028A9E9D7}"/>
              </a:ext>
            </a:extLst>
          </p:cNvPr>
          <p:cNvSpPr txBox="1"/>
          <p:nvPr/>
        </p:nvSpPr>
        <p:spPr>
          <a:xfrm rot="396810">
            <a:off x="6727752" y="5275810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41EA33D-CFD7-C845-BBCA-B0BBBB3CCA0B}"/>
              </a:ext>
            </a:extLst>
          </p:cNvPr>
          <p:cNvGrpSpPr/>
          <p:nvPr/>
        </p:nvGrpSpPr>
        <p:grpSpPr>
          <a:xfrm>
            <a:off x="1270513" y="4143353"/>
            <a:ext cx="1835541" cy="822626"/>
            <a:chOff x="1270513" y="4564632"/>
            <a:chExt cx="1835541" cy="987393"/>
          </a:xfrm>
        </p:grpSpPr>
        <p:cxnSp>
          <p:nvCxnSpPr>
            <p:cNvPr id="97" name="Gerade Verbindung 49">
              <a:extLst>
                <a:ext uri="{FF2B5EF4-FFF2-40B4-BE49-F238E27FC236}">
                  <a16:creationId xmlns:a16="http://schemas.microsoft.com/office/drawing/2014/main" id="{1E1AB851-77BB-874E-BBAA-C7FF63139633}"/>
                </a:ext>
              </a:extLst>
            </p:cNvPr>
            <p:cNvCxnSpPr>
              <a:cxnSpLocks/>
            </p:cNvCxnSpPr>
            <p:nvPr/>
          </p:nvCxnSpPr>
          <p:spPr>
            <a:xfrm>
              <a:off x="1991026" y="4584094"/>
              <a:ext cx="1115028" cy="4249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50">
              <a:extLst>
                <a:ext uri="{FF2B5EF4-FFF2-40B4-BE49-F238E27FC236}">
                  <a16:creationId xmlns:a16="http://schemas.microsoft.com/office/drawing/2014/main" id="{77A74ACB-71B0-324E-8F20-B110633F0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513" y="4564632"/>
              <a:ext cx="206471" cy="4444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hteck 55">
              <a:extLst>
                <a:ext uri="{FF2B5EF4-FFF2-40B4-BE49-F238E27FC236}">
                  <a16:creationId xmlns:a16="http://schemas.microsoft.com/office/drawing/2014/main" id="{D2169372-56F0-504E-95B4-1AA1774F66C6}"/>
                </a:ext>
              </a:extLst>
            </p:cNvPr>
            <p:cNvSpPr/>
            <p:nvPr/>
          </p:nvSpPr>
          <p:spPr>
            <a:xfrm>
              <a:off x="1272764" y="4989570"/>
              <a:ext cx="772014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Query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+ RN16s</a:t>
              </a:r>
            </a:p>
          </p:txBody>
        </p:sp>
        <p:sp>
          <p:nvSpPr>
            <p:cNvPr id="137" name="Rechteck 55">
              <a:extLst>
                <a:ext uri="{FF2B5EF4-FFF2-40B4-BE49-F238E27FC236}">
                  <a16:creationId xmlns:a16="http://schemas.microsoft.com/office/drawing/2014/main" id="{7A893DAD-438A-AC46-828D-A6214D20A9AA}"/>
                </a:ext>
              </a:extLst>
            </p:cNvPr>
            <p:cNvSpPr/>
            <p:nvPr/>
          </p:nvSpPr>
          <p:spPr>
            <a:xfrm>
              <a:off x="2045894" y="4989570"/>
              <a:ext cx="1060160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ACK(RN16</a:t>
              </a:r>
              <a:r>
                <a:rPr lang="de-DE" sz="1100" baseline="-25000" dirty="0">
                  <a:solidFill>
                    <a:schemeClr val="tx1"/>
                  </a:solidFill>
                </a:rPr>
                <a:t>1</a:t>
              </a:r>
              <a:r>
                <a:rPr lang="de-DE" sz="11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+ EPC</a:t>
              </a:r>
              <a:r>
                <a:rPr lang="de-DE" sz="1100" baseline="-25000" dirty="0">
                  <a:solidFill>
                    <a:schemeClr val="tx1"/>
                  </a:solidFill>
                </a:rPr>
                <a:t>1</a:t>
              </a:r>
              <a:endParaRPr lang="en-US" sz="11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4" name="Textfeld 29">
            <a:extLst>
              <a:ext uri="{FF2B5EF4-FFF2-40B4-BE49-F238E27FC236}">
                <a16:creationId xmlns:a16="http://schemas.microsoft.com/office/drawing/2014/main" id="{00C97372-1116-3740-B1F2-96D0F7C313ED}"/>
              </a:ext>
            </a:extLst>
          </p:cNvPr>
          <p:cNvSpPr txBox="1"/>
          <p:nvPr/>
        </p:nvSpPr>
        <p:spPr>
          <a:xfrm rot="21129546">
            <a:off x="6750790" y="4847458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46" name="Textfeld 10">
            <a:extLst>
              <a:ext uri="{FF2B5EF4-FFF2-40B4-BE49-F238E27FC236}">
                <a16:creationId xmlns:a16="http://schemas.microsoft.com/office/drawing/2014/main" id="{B604B831-1E1B-2B48-AD36-3813B772435B}"/>
              </a:ext>
            </a:extLst>
          </p:cNvPr>
          <p:cNvSpPr txBox="1"/>
          <p:nvPr/>
        </p:nvSpPr>
        <p:spPr>
          <a:xfrm>
            <a:off x="5603780" y="3481263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7" name="Textfeld 14">
            <a:extLst>
              <a:ext uri="{FF2B5EF4-FFF2-40B4-BE49-F238E27FC236}">
                <a16:creationId xmlns:a16="http://schemas.microsoft.com/office/drawing/2014/main" id="{00AC9033-1544-E442-92DB-0A80DED9B5FA}"/>
              </a:ext>
            </a:extLst>
          </p:cNvPr>
          <p:cNvSpPr txBox="1"/>
          <p:nvPr/>
        </p:nvSpPr>
        <p:spPr>
          <a:xfrm>
            <a:off x="8247621" y="3464066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pic>
        <p:nvPicPr>
          <p:cNvPr id="148" name="Grafik 8">
            <a:extLst>
              <a:ext uri="{FF2B5EF4-FFF2-40B4-BE49-F238E27FC236}">
                <a16:creationId xmlns:a16="http://schemas.microsoft.com/office/drawing/2014/main" id="{E36F573A-F89C-DB41-9010-A9D7E6EDE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4" y="5389427"/>
            <a:ext cx="300320" cy="469556"/>
          </a:xfrm>
          <a:prstGeom prst="rect">
            <a:avLst/>
          </a:prstGeom>
        </p:spPr>
      </p:pic>
      <p:sp>
        <p:nvSpPr>
          <p:cNvPr id="149" name="Textfeld 9">
            <a:extLst>
              <a:ext uri="{FF2B5EF4-FFF2-40B4-BE49-F238E27FC236}">
                <a16:creationId xmlns:a16="http://schemas.microsoft.com/office/drawing/2014/main" id="{C1728F84-3691-CB44-B4F4-432D0C985ADD}"/>
              </a:ext>
            </a:extLst>
          </p:cNvPr>
          <p:cNvSpPr txBox="1"/>
          <p:nvPr/>
        </p:nvSpPr>
        <p:spPr>
          <a:xfrm>
            <a:off x="690312" y="5504178"/>
            <a:ext cx="435268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C00000"/>
                </a:solidFill>
                <a:latin typeface="Calibri" panose="020F0502020204030204" pitchFamily="34" charset="0"/>
              </a:rPr>
              <a:t>Can we Acknowledge more than one tag per slot? 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745698D-7A8D-D645-9DC7-0F7F863942A8}"/>
              </a:ext>
            </a:extLst>
          </p:cNvPr>
          <p:cNvCxnSpPr/>
          <p:nvPr/>
        </p:nvCxnSpPr>
        <p:spPr bwMode="auto">
          <a:xfrm flipH="1">
            <a:off x="6316176" y="1942170"/>
            <a:ext cx="1793145" cy="35715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E39A129-512B-084A-BA87-9F9558C3E393}"/>
              </a:ext>
            </a:extLst>
          </p:cNvPr>
          <p:cNvCxnSpPr>
            <a:cxnSpLocks/>
          </p:cNvCxnSpPr>
          <p:nvPr/>
        </p:nvCxnSpPr>
        <p:spPr bwMode="auto">
          <a:xfrm flipH="1">
            <a:off x="6281058" y="2067390"/>
            <a:ext cx="1891929" cy="12181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F561A93-053F-A347-94DA-18EF2A3991AB}"/>
              </a:ext>
            </a:extLst>
          </p:cNvPr>
          <p:cNvGrpSpPr/>
          <p:nvPr/>
        </p:nvGrpSpPr>
        <p:grpSpPr>
          <a:xfrm rot="321201">
            <a:off x="6976868" y="4088204"/>
            <a:ext cx="1131864" cy="357156"/>
            <a:chOff x="6250460" y="4123858"/>
            <a:chExt cx="1891929" cy="357156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3D3F8A2-5F10-7847-AD04-0AB571AE4B9B}"/>
                </a:ext>
              </a:extLst>
            </p:cNvPr>
            <p:cNvCxnSpPr/>
            <p:nvPr/>
          </p:nvCxnSpPr>
          <p:spPr bwMode="auto">
            <a:xfrm flipH="1">
              <a:off x="6285578" y="4123858"/>
              <a:ext cx="1793145" cy="357156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981BA28-06BE-394E-BF2F-7A563A6155A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50460" y="4249078"/>
              <a:ext cx="1891929" cy="121818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FB369EF4-0BDC-BF4B-AEC4-FC22A3FCCDDF}"/>
              </a:ext>
            </a:extLst>
          </p:cNvPr>
          <p:cNvSpPr/>
          <p:nvPr/>
        </p:nvSpPr>
        <p:spPr bwMode="auto">
          <a:xfrm rot="21142422">
            <a:off x="6306280" y="4251611"/>
            <a:ext cx="508489" cy="27822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9B24D70D-EC99-5241-A8B4-E484B7836283}"/>
              </a:ext>
            </a:extLst>
          </p:cNvPr>
          <p:cNvSpPr/>
          <p:nvPr/>
        </p:nvSpPr>
        <p:spPr bwMode="auto">
          <a:xfrm>
            <a:off x="4438161" y="2501724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Discard all tags</a:t>
            </a:r>
          </a:p>
        </p:txBody>
      </p:sp>
      <p:sp>
        <p:nvSpPr>
          <p:cNvPr id="163" name="Pfeil nach rechts 4">
            <a:extLst>
              <a:ext uri="{FF2B5EF4-FFF2-40B4-BE49-F238E27FC236}">
                <a16:creationId xmlns:a16="http://schemas.microsoft.com/office/drawing/2014/main" id="{55E5D502-BB55-DB41-A563-792D2656A91F}"/>
              </a:ext>
            </a:extLst>
          </p:cNvPr>
          <p:cNvSpPr/>
          <p:nvPr/>
        </p:nvSpPr>
        <p:spPr>
          <a:xfrm>
            <a:off x="5724128" y="2512180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84CF8FAC-AEA3-FE4C-A145-9174523F920C}"/>
              </a:ext>
            </a:extLst>
          </p:cNvPr>
          <p:cNvSpPr/>
          <p:nvPr/>
        </p:nvSpPr>
        <p:spPr bwMode="auto">
          <a:xfrm>
            <a:off x="4425563" y="4619838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ACK single tag</a:t>
            </a:r>
          </a:p>
        </p:txBody>
      </p:sp>
      <p:sp>
        <p:nvSpPr>
          <p:cNvPr id="165" name="Pfeil nach rechts 4">
            <a:extLst>
              <a:ext uri="{FF2B5EF4-FFF2-40B4-BE49-F238E27FC236}">
                <a16:creationId xmlns:a16="http://schemas.microsoft.com/office/drawing/2014/main" id="{C6A9DF16-6314-3147-B3D5-83B89FCAB317}"/>
              </a:ext>
            </a:extLst>
          </p:cNvPr>
          <p:cNvSpPr/>
          <p:nvPr/>
        </p:nvSpPr>
        <p:spPr>
          <a:xfrm>
            <a:off x="5711530" y="4630294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63" grpId="0" animBg="1"/>
      <p:bldP spid="16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C5BBCAE2-9758-244A-95CC-4F240BB82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38601"/>
              </p:ext>
            </p:extLst>
          </p:nvPr>
        </p:nvGraphicFramePr>
        <p:xfrm>
          <a:off x="233293" y="1268760"/>
          <a:ext cx="2322483" cy="7636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0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57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Switch Command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bits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1110001001100000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3" name="Gerade Verbindung mit Pfeil 39">
            <a:extLst>
              <a:ext uri="{FF2B5EF4-FFF2-40B4-BE49-F238E27FC236}">
                <a16:creationId xmlns:a16="http://schemas.microsoft.com/office/drawing/2014/main" id="{11ABE4FF-1285-0943-9B32-4A6D82FB7C4D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107336" y="1332589"/>
            <a:ext cx="36508" cy="45446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40">
            <a:extLst>
              <a:ext uri="{FF2B5EF4-FFF2-40B4-BE49-F238E27FC236}">
                <a16:creationId xmlns:a16="http://schemas.microsoft.com/office/drawing/2014/main" id="{D6F999F0-708F-2343-A027-F9B3DF98EB18}"/>
              </a:ext>
            </a:extLst>
          </p:cNvPr>
          <p:cNvSpPr txBox="1"/>
          <p:nvPr/>
        </p:nvSpPr>
        <p:spPr>
          <a:xfrm>
            <a:off x="2602557" y="1032991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5" name="Textfeld 41">
            <a:extLst>
              <a:ext uri="{FF2B5EF4-FFF2-40B4-BE49-F238E27FC236}">
                <a16:creationId xmlns:a16="http://schemas.microsoft.com/office/drawing/2014/main" id="{32B5ECBE-53AA-3349-B743-572451808833}"/>
              </a:ext>
            </a:extLst>
          </p:cNvPr>
          <p:cNvSpPr txBox="1"/>
          <p:nvPr/>
        </p:nvSpPr>
        <p:spPr>
          <a:xfrm>
            <a:off x="5781224" y="1032991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7" name="Textfeld 43">
            <a:extLst>
              <a:ext uri="{FF2B5EF4-FFF2-40B4-BE49-F238E27FC236}">
                <a16:creationId xmlns:a16="http://schemas.microsoft.com/office/drawing/2014/main" id="{04187D73-D545-554A-B0F0-E008D67604FC}"/>
              </a:ext>
            </a:extLst>
          </p:cNvPr>
          <p:cNvSpPr txBox="1"/>
          <p:nvPr/>
        </p:nvSpPr>
        <p:spPr>
          <a:xfrm>
            <a:off x="5883997" y="5877272"/>
            <a:ext cx="51969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9" name="Gerade Verbindung mit Pfeil 45">
            <a:extLst>
              <a:ext uri="{FF2B5EF4-FFF2-40B4-BE49-F238E27FC236}">
                <a16:creationId xmlns:a16="http://schemas.microsoft.com/office/drawing/2014/main" id="{48D5CC62-B001-C24F-9917-5A61FB7CE567}"/>
              </a:ext>
            </a:extLst>
          </p:cNvPr>
          <p:cNvCxnSpPr>
            <a:cxnSpLocks/>
          </p:cNvCxnSpPr>
          <p:nvPr/>
        </p:nvCxnSpPr>
        <p:spPr>
          <a:xfrm>
            <a:off x="3010992" y="1412776"/>
            <a:ext cx="3058773" cy="2802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46">
            <a:extLst>
              <a:ext uri="{FF2B5EF4-FFF2-40B4-BE49-F238E27FC236}">
                <a16:creationId xmlns:a16="http://schemas.microsoft.com/office/drawing/2014/main" id="{C08C631B-C0AB-4347-9DD8-1D8EC867C38E}"/>
              </a:ext>
            </a:extLst>
          </p:cNvPr>
          <p:cNvCxnSpPr>
            <a:cxnSpLocks/>
          </p:cNvCxnSpPr>
          <p:nvPr/>
        </p:nvCxnSpPr>
        <p:spPr>
          <a:xfrm>
            <a:off x="3010992" y="1925053"/>
            <a:ext cx="3096344" cy="2798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49">
            <a:extLst>
              <a:ext uri="{FF2B5EF4-FFF2-40B4-BE49-F238E27FC236}">
                <a16:creationId xmlns:a16="http://schemas.microsoft.com/office/drawing/2014/main" id="{165FA0DD-4915-AE4F-B1C2-FC15EFDB0A43}"/>
              </a:ext>
            </a:extLst>
          </p:cNvPr>
          <p:cNvSpPr txBox="1"/>
          <p:nvPr/>
        </p:nvSpPr>
        <p:spPr>
          <a:xfrm rot="382277">
            <a:off x="3931637" y="1313811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3" name="Textfeld 50">
            <a:extLst>
              <a:ext uri="{FF2B5EF4-FFF2-40B4-BE49-F238E27FC236}">
                <a16:creationId xmlns:a16="http://schemas.microsoft.com/office/drawing/2014/main" id="{A70822B3-B47E-2B48-8F85-BDBC5D28C474}"/>
              </a:ext>
            </a:extLst>
          </p:cNvPr>
          <p:cNvSpPr txBox="1"/>
          <p:nvPr/>
        </p:nvSpPr>
        <p:spPr>
          <a:xfrm rot="323545">
            <a:off x="3902600" y="1765969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cxnSp>
        <p:nvCxnSpPr>
          <p:cNvPr id="24" name="Gerade Verbindung mit Pfeil 60">
            <a:extLst>
              <a:ext uri="{FF2B5EF4-FFF2-40B4-BE49-F238E27FC236}">
                <a16:creationId xmlns:a16="http://schemas.microsoft.com/office/drawing/2014/main" id="{AB3161B8-4833-E743-A457-2DE2CFFB9527}"/>
              </a:ext>
            </a:extLst>
          </p:cNvPr>
          <p:cNvCxnSpPr>
            <a:cxnSpLocks/>
          </p:cNvCxnSpPr>
          <p:nvPr/>
        </p:nvCxnSpPr>
        <p:spPr>
          <a:xfrm>
            <a:off x="3010992" y="1293920"/>
            <a:ext cx="0" cy="462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 nach rechts 4">
            <a:extLst>
              <a:ext uri="{FF2B5EF4-FFF2-40B4-BE49-F238E27FC236}">
                <a16:creationId xmlns:a16="http://schemas.microsoft.com/office/drawing/2014/main" id="{AC6CF2E8-BB7A-DC47-98CF-30FBC67871B0}"/>
              </a:ext>
            </a:extLst>
          </p:cNvPr>
          <p:cNvSpPr/>
          <p:nvPr/>
        </p:nvSpPr>
        <p:spPr>
          <a:xfrm>
            <a:off x="2696314" y="1332589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Placeholder 10">
            <a:extLst>
              <a:ext uri="{FF2B5EF4-FFF2-40B4-BE49-F238E27FC236}">
                <a16:creationId xmlns:a16="http://schemas.microsoft.com/office/drawing/2014/main" id="{1A7A40C9-DD1F-5244-AE0F-D8438F511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C53EE10-C346-D540-B5F5-F6B984FD6473}"/>
              </a:ext>
            </a:extLst>
          </p:cNvPr>
          <p:cNvSpPr/>
          <p:nvPr/>
        </p:nvSpPr>
        <p:spPr bwMode="auto">
          <a:xfrm>
            <a:off x="6354075" y="1484784"/>
            <a:ext cx="2536265" cy="438357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New tags switched to the modified mode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Conventional tags neglect it</a:t>
            </a:r>
          </a:p>
        </p:txBody>
      </p:sp>
      <p:sp>
        <p:nvSpPr>
          <p:cNvPr id="34" name="Pfeil nach rechts 4">
            <a:extLst>
              <a:ext uri="{FF2B5EF4-FFF2-40B4-BE49-F238E27FC236}">
                <a16:creationId xmlns:a16="http://schemas.microsoft.com/office/drawing/2014/main" id="{F9CE9E54-A234-D442-9B85-66E67F11BFD1}"/>
              </a:ext>
            </a:extLst>
          </p:cNvPr>
          <p:cNvSpPr/>
          <p:nvPr/>
        </p:nvSpPr>
        <p:spPr>
          <a:xfrm>
            <a:off x="6132350" y="1569223"/>
            <a:ext cx="195861" cy="2225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D49C14-41A7-6742-9A07-357352DDAEAB}"/>
              </a:ext>
            </a:extLst>
          </p:cNvPr>
          <p:cNvGrpSpPr/>
          <p:nvPr/>
        </p:nvGrpSpPr>
        <p:grpSpPr>
          <a:xfrm rot="277911">
            <a:off x="3018307" y="2328697"/>
            <a:ext cx="3089029" cy="546122"/>
            <a:chOff x="3018307" y="2034788"/>
            <a:chExt cx="3089029" cy="546122"/>
          </a:xfrm>
        </p:grpSpPr>
        <p:cxnSp>
          <p:nvCxnSpPr>
            <p:cNvPr id="35" name="Gerade Verbindung mit Pfeil 47">
              <a:extLst>
                <a:ext uri="{FF2B5EF4-FFF2-40B4-BE49-F238E27FC236}">
                  <a16:creationId xmlns:a16="http://schemas.microsoft.com/office/drawing/2014/main" id="{6B707A92-5919-9B41-9120-776CA73F76ED}"/>
                </a:ext>
              </a:extLst>
            </p:cNvPr>
            <p:cNvCxnSpPr/>
            <p:nvPr/>
          </p:nvCxnSpPr>
          <p:spPr>
            <a:xfrm flipH="1">
              <a:off x="3018307" y="2148862"/>
              <a:ext cx="3089029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51">
              <a:extLst>
                <a:ext uri="{FF2B5EF4-FFF2-40B4-BE49-F238E27FC236}">
                  <a16:creationId xmlns:a16="http://schemas.microsoft.com/office/drawing/2014/main" id="{8E3EBDCB-B3A5-0E4A-A888-47C5DAB579D0}"/>
                </a:ext>
              </a:extLst>
            </p:cNvPr>
            <p:cNvSpPr txBox="1"/>
            <p:nvPr/>
          </p:nvSpPr>
          <p:spPr>
            <a:xfrm rot="21129546">
              <a:off x="3598288" y="2034788"/>
              <a:ext cx="1986441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+RN16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+….+RN16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0299763-DFA3-9840-8EC6-65D267640BE6}"/>
              </a:ext>
            </a:extLst>
          </p:cNvPr>
          <p:cNvSpPr/>
          <p:nvPr/>
        </p:nvSpPr>
        <p:spPr bwMode="auto">
          <a:xfrm>
            <a:off x="6403691" y="2204864"/>
            <a:ext cx="1194785" cy="1957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Pilot       (optional)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A66E3A-AB48-444B-BBC5-48F1ED94DCF4}"/>
              </a:ext>
            </a:extLst>
          </p:cNvPr>
          <p:cNvSpPr/>
          <p:nvPr/>
        </p:nvSpPr>
        <p:spPr bwMode="auto">
          <a:xfrm>
            <a:off x="8244408" y="2204864"/>
            <a:ext cx="648072" cy="1957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6809389"/>
                  </p:ext>
                </p:extLst>
              </p:nvPr>
            </p:nvGraphicFramePr>
            <p:xfrm>
              <a:off x="7270159" y="2693822"/>
              <a:ext cx="1656184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040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0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69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86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171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188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239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6809389"/>
                  </p:ext>
                </p:extLst>
              </p:nvPr>
            </p:nvGraphicFramePr>
            <p:xfrm>
              <a:off x="7270159" y="2693822"/>
              <a:ext cx="1656184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040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26667" r="-230000" b="-7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135714" r="-230000" b="-6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220000" r="-23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342857" r="-230000" b="-4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413333" r="-23000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550000" r="-230000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606667" r="-230000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757143" r="-230000" b="-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46E86A-6487-8544-BB3A-1A25ACABF0A8}"/>
              </a:ext>
            </a:extLst>
          </p:cNvPr>
          <p:cNvCxnSpPr>
            <a:cxnSpLocks/>
          </p:cNvCxnSpPr>
          <p:nvPr/>
        </p:nvCxnSpPr>
        <p:spPr bwMode="auto">
          <a:xfrm>
            <a:off x="6804248" y="2414918"/>
            <a:ext cx="462314" cy="28982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F233A28-5F24-6F46-BD24-F59EB81ED89F}"/>
              </a:ext>
            </a:extLst>
          </p:cNvPr>
          <p:cNvCxnSpPr>
            <a:cxnSpLocks/>
          </p:cNvCxnSpPr>
          <p:nvPr/>
        </p:nvCxnSpPr>
        <p:spPr bwMode="auto">
          <a:xfrm>
            <a:off x="7598476" y="2414918"/>
            <a:ext cx="1327867" cy="26554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431677A-D3C3-374E-BE4E-B90410BE4CA3}"/>
              </a:ext>
            </a:extLst>
          </p:cNvPr>
          <p:cNvSpPr/>
          <p:nvPr/>
        </p:nvSpPr>
        <p:spPr bwMode="auto">
          <a:xfrm>
            <a:off x="7598477" y="2204864"/>
            <a:ext cx="648072" cy="1957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preamble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8E4927-8FC5-8B4D-ADA4-898A9E244525}"/>
              </a:ext>
            </a:extLst>
          </p:cNvPr>
          <p:cNvCxnSpPr/>
          <p:nvPr/>
        </p:nvCxnSpPr>
        <p:spPr bwMode="auto">
          <a:xfrm>
            <a:off x="6403691" y="2132856"/>
            <a:ext cx="1194785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5B00EA7-1EE5-2347-A519-6E0E3B07F6E0}"/>
              </a:ext>
            </a:extLst>
          </p:cNvPr>
          <p:cNvCxnSpPr>
            <a:cxnSpLocks/>
          </p:cNvCxnSpPr>
          <p:nvPr/>
        </p:nvCxnSpPr>
        <p:spPr bwMode="auto">
          <a:xfrm>
            <a:off x="7598476" y="2132856"/>
            <a:ext cx="645932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284994-458A-0D47-A2CA-804201A3042A}"/>
              </a:ext>
            </a:extLst>
          </p:cNvPr>
          <p:cNvCxnSpPr>
            <a:cxnSpLocks/>
          </p:cNvCxnSpPr>
          <p:nvPr/>
        </p:nvCxnSpPr>
        <p:spPr bwMode="auto">
          <a:xfrm>
            <a:off x="8244408" y="2132856"/>
            <a:ext cx="645932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E7B9A0-ED7F-1A4A-BCB4-C63A6ACB8082}"/>
              </a:ext>
            </a:extLst>
          </p:cNvPr>
          <p:cNvCxnSpPr/>
          <p:nvPr/>
        </p:nvCxnSpPr>
        <p:spPr bwMode="auto">
          <a:xfrm>
            <a:off x="6804248" y="2204864"/>
            <a:ext cx="0" cy="195766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7B5E5EC-D5E5-ED43-B952-36E7976CE30A}"/>
              </a:ext>
            </a:extLst>
          </p:cNvPr>
          <p:cNvCxnSpPr>
            <a:cxnSpLocks/>
          </p:cNvCxnSpPr>
          <p:nvPr/>
        </p:nvCxnSpPr>
        <p:spPr bwMode="auto">
          <a:xfrm>
            <a:off x="7054829" y="2564904"/>
            <a:ext cx="113484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90F7709-D657-2848-AB99-24B8B4442234}"/>
              </a:ext>
            </a:extLst>
          </p:cNvPr>
          <p:cNvSpPr txBox="1"/>
          <p:nvPr/>
        </p:nvSpPr>
        <p:spPr>
          <a:xfrm>
            <a:off x="7264684" y="2378333"/>
            <a:ext cx="466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 bits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225AEF-98B3-8C46-A3D5-CF9A0AE0E64A}"/>
              </a:ext>
            </a:extLst>
          </p:cNvPr>
          <p:cNvSpPr txBox="1"/>
          <p:nvPr/>
        </p:nvSpPr>
        <p:spPr>
          <a:xfrm>
            <a:off x="6671234" y="1948154"/>
            <a:ext cx="598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 bits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A4ECA-05E1-1B45-AA7C-244A8DAC757B}"/>
              </a:ext>
            </a:extLst>
          </p:cNvPr>
          <p:cNvSpPr txBox="1"/>
          <p:nvPr/>
        </p:nvSpPr>
        <p:spPr>
          <a:xfrm>
            <a:off x="7723073" y="1944191"/>
            <a:ext cx="466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bits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5CEDE2-B818-D741-8E44-9ABAD6A89C96}"/>
              </a:ext>
            </a:extLst>
          </p:cNvPr>
          <p:cNvSpPr txBox="1"/>
          <p:nvPr/>
        </p:nvSpPr>
        <p:spPr>
          <a:xfrm>
            <a:off x="8370756" y="1948154"/>
            <a:ext cx="5555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bits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2EC1B1-85BB-BD42-92E5-30DA5065821A}"/>
              </a:ext>
            </a:extLst>
          </p:cNvPr>
          <p:cNvSpPr txBox="1"/>
          <p:nvPr/>
        </p:nvSpPr>
        <p:spPr>
          <a:xfrm>
            <a:off x="6228184" y="2564904"/>
            <a:ext cx="94843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CA" sz="800" b="1" dirty="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  <p:sp>
        <p:nvSpPr>
          <p:cNvPr id="67" name="Pfeil nach rechts 4">
            <a:extLst>
              <a:ext uri="{FF2B5EF4-FFF2-40B4-BE49-F238E27FC236}">
                <a16:creationId xmlns:a16="http://schemas.microsoft.com/office/drawing/2014/main" id="{5E8C1D9F-9520-EC47-B9BE-9016577CB868}"/>
              </a:ext>
            </a:extLst>
          </p:cNvPr>
          <p:cNvSpPr/>
          <p:nvPr/>
        </p:nvSpPr>
        <p:spPr>
          <a:xfrm>
            <a:off x="7045585" y="2697556"/>
            <a:ext cx="195861" cy="2225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feld 39">
            <a:extLst>
              <a:ext uri="{FF2B5EF4-FFF2-40B4-BE49-F238E27FC236}">
                <a16:creationId xmlns:a16="http://schemas.microsoft.com/office/drawing/2014/main" id="{012ED756-C776-5841-A0D1-32DC9F7C8C5E}"/>
              </a:ext>
            </a:extLst>
          </p:cNvPr>
          <p:cNvSpPr txBox="1"/>
          <p:nvPr/>
        </p:nvSpPr>
        <p:spPr>
          <a:xfrm>
            <a:off x="7192676" y="4178115"/>
            <a:ext cx="1861206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pilot [J. </a:t>
            </a:r>
            <a:r>
              <a:rPr lang="en-US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/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Counts the number of resolved tags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𝑠𝑜𝑙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000" kern="0" dirty="0"/>
                  <a:t>- Sends the first ACK command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blipFill>
                <a:blip r:embed="rId5"/>
                <a:stretch>
                  <a:fillRect l="-1515" b="-645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Pfeil nach rechts 4">
            <a:extLst>
              <a:ext uri="{FF2B5EF4-FFF2-40B4-BE49-F238E27FC236}">
                <a16:creationId xmlns:a16="http://schemas.microsoft.com/office/drawing/2014/main" id="{31D157FE-C215-D541-8234-FB1D93539B04}"/>
              </a:ext>
            </a:extLst>
          </p:cNvPr>
          <p:cNvSpPr/>
          <p:nvPr/>
        </p:nvSpPr>
        <p:spPr>
          <a:xfrm>
            <a:off x="2719288" y="2653377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 Verbindung mit Pfeil 30">
            <a:extLst>
              <a:ext uri="{FF2B5EF4-FFF2-40B4-BE49-F238E27FC236}">
                <a16:creationId xmlns:a16="http://schemas.microsoft.com/office/drawing/2014/main" id="{00397B87-A8E8-3543-B391-37278516F01B}"/>
              </a:ext>
            </a:extLst>
          </p:cNvPr>
          <p:cNvCxnSpPr>
            <a:cxnSpLocks/>
          </p:cNvCxnSpPr>
          <p:nvPr/>
        </p:nvCxnSpPr>
        <p:spPr>
          <a:xfrm>
            <a:off x="3027275" y="3084455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28">
            <a:extLst>
              <a:ext uri="{FF2B5EF4-FFF2-40B4-BE49-F238E27FC236}">
                <a16:creationId xmlns:a16="http://schemas.microsoft.com/office/drawing/2014/main" id="{13CBE96F-AFC6-1043-9483-BAED7BCFC6DC}"/>
              </a:ext>
            </a:extLst>
          </p:cNvPr>
          <p:cNvSpPr txBox="1"/>
          <p:nvPr/>
        </p:nvSpPr>
        <p:spPr>
          <a:xfrm rot="267795">
            <a:off x="4166254" y="2682887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73" name="Gerade Verbindung mit Pfeil 21">
            <a:extLst>
              <a:ext uri="{FF2B5EF4-FFF2-40B4-BE49-F238E27FC236}">
                <a16:creationId xmlns:a16="http://schemas.microsoft.com/office/drawing/2014/main" id="{56851DD7-5C59-D84F-ACEC-149D547052C3}"/>
              </a:ext>
            </a:extLst>
          </p:cNvPr>
          <p:cNvCxnSpPr>
            <a:cxnSpLocks/>
          </p:cNvCxnSpPr>
          <p:nvPr/>
        </p:nvCxnSpPr>
        <p:spPr>
          <a:xfrm flipH="1">
            <a:off x="3001300" y="336750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29">
            <a:extLst>
              <a:ext uri="{FF2B5EF4-FFF2-40B4-BE49-F238E27FC236}">
                <a16:creationId xmlns:a16="http://schemas.microsoft.com/office/drawing/2014/main" id="{9ADB8FFC-281F-5143-AEED-5D22B97CF9F0}"/>
              </a:ext>
            </a:extLst>
          </p:cNvPr>
          <p:cNvSpPr txBox="1"/>
          <p:nvPr/>
        </p:nvSpPr>
        <p:spPr>
          <a:xfrm>
            <a:off x="4405677" y="3191253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AD59616-BE69-7944-A659-62C4973D52CD}"/>
              </a:ext>
            </a:extLst>
          </p:cNvPr>
          <p:cNvGrpSpPr/>
          <p:nvPr/>
        </p:nvGrpSpPr>
        <p:grpSpPr>
          <a:xfrm>
            <a:off x="179512" y="3068960"/>
            <a:ext cx="2586043" cy="1307617"/>
            <a:chOff x="263662" y="3645024"/>
            <a:chExt cx="4370534" cy="179756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CDF13B6-8B5B-DC40-8E79-6707B2C89EFD}"/>
                </a:ext>
              </a:extLst>
            </p:cNvPr>
            <p:cNvGrpSpPr/>
            <p:nvPr/>
          </p:nvGrpSpPr>
          <p:grpSpPr>
            <a:xfrm>
              <a:off x="480542" y="3648030"/>
              <a:ext cx="3921279" cy="502839"/>
              <a:chOff x="366658" y="3087429"/>
              <a:chExt cx="3921279" cy="502839"/>
            </a:xfrm>
          </p:grpSpPr>
          <p:grpSp>
            <p:nvGrpSpPr>
              <p:cNvPr id="81" name="Gruppieren 81">
                <a:extLst>
                  <a:ext uri="{FF2B5EF4-FFF2-40B4-BE49-F238E27FC236}">
                    <a16:creationId xmlns:a16="http://schemas.microsoft.com/office/drawing/2014/main" id="{0B8B05C1-E32A-8042-B9C9-DC6EC2396099}"/>
                  </a:ext>
                </a:extLst>
              </p:cNvPr>
              <p:cNvGrpSpPr/>
              <p:nvPr/>
            </p:nvGrpSpPr>
            <p:grpSpPr>
              <a:xfrm>
                <a:off x="370266" y="3087429"/>
                <a:ext cx="3917671" cy="500066"/>
                <a:chOff x="370266" y="3735501"/>
                <a:chExt cx="3917671" cy="500066"/>
              </a:xfrm>
            </p:grpSpPr>
            <p:sp>
              <p:nvSpPr>
                <p:cNvPr id="85" name="Rectangle 64">
                  <a:extLst>
                    <a:ext uri="{FF2B5EF4-FFF2-40B4-BE49-F238E27FC236}">
                      <a16:creationId xmlns:a16="http://schemas.microsoft.com/office/drawing/2014/main" id="{B6500C70-9B72-F84F-ABEC-9F278D98F485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3917671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" name="Rectangle 65">
                  <a:extLst>
                    <a:ext uri="{FF2B5EF4-FFF2-40B4-BE49-F238E27FC236}">
                      <a16:creationId xmlns:a16="http://schemas.microsoft.com/office/drawing/2014/main" id="{CA10D6DA-1AEB-9647-A973-423AF65BB47B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31">
                  <a:extLst>
                    <a:ext uri="{FF2B5EF4-FFF2-40B4-BE49-F238E27FC236}">
                      <a16:creationId xmlns:a16="http://schemas.microsoft.com/office/drawing/2014/main" id="{8098D696-7CD9-5940-8A57-2C12374BF92D}"/>
                    </a:ext>
                  </a:extLst>
                </p:cNvPr>
                <p:cNvSpPr/>
                <p:nvPr/>
              </p:nvSpPr>
              <p:spPr>
                <a:xfrm>
                  <a:off x="1370398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65">
                  <a:extLst>
                    <a:ext uri="{FF2B5EF4-FFF2-40B4-BE49-F238E27FC236}">
                      <a16:creationId xmlns:a16="http://schemas.microsoft.com/office/drawing/2014/main" id="{F9152045-89FE-834F-B974-2964289AF929}"/>
                    </a:ext>
                  </a:extLst>
                </p:cNvPr>
                <p:cNvSpPr/>
                <p:nvPr/>
              </p:nvSpPr>
              <p:spPr>
                <a:xfrm>
                  <a:off x="2365687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31">
                  <a:extLst>
                    <a:ext uri="{FF2B5EF4-FFF2-40B4-BE49-F238E27FC236}">
                      <a16:creationId xmlns:a16="http://schemas.microsoft.com/office/drawing/2014/main" id="{098910F2-F23B-434C-8C12-33CF2FADEFC3}"/>
                    </a:ext>
                  </a:extLst>
                </p:cNvPr>
                <p:cNvSpPr/>
                <p:nvPr/>
              </p:nvSpPr>
              <p:spPr>
                <a:xfrm>
                  <a:off x="874322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Rectangle 31">
                <a:extLst>
                  <a:ext uri="{FF2B5EF4-FFF2-40B4-BE49-F238E27FC236}">
                    <a16:creationId xmlns:a16="http://schemas.microsoft.com/office/drawing/2014/main" id="{890B5DBD-C2DC-D04B-BBFF-E80D3E82ADED}"/>
                  </a:ext>
                </a:extLst>
              </p:cNvPr>
              <p:cNvSpPr/>
              <p:nvPr/>
            </p:nvSpPr>
            <p:spPr>
              <a:xfrm>
                <a:off x="366658" y="3090202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Rectangle 107">
                <a:extLst>
                  <a:ext uri="{FF2B5EF4-FFF2-40B4-BE49-F238E27FC236}">
                    <a16:creationId xmlns:a16="http://schemas.microsoft.com/office/drawing/2014/main" id="{19C27850-9645-9E4E-BF49-27CFF40E0A27}"/>
                  </a:ext>
                </a:extLst>
              </p:cNvPr>
              <p:cNvSpPr/>
              <p:nvPr/>
            </p:nvSpPr>
            <p:spPr>
              <a:xfrm>
                <a:off x="869078" y="3090202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84" name="Rectangle 31">
                <a:extLst>
                  <a:ext uri="{FF2B5EF4-FFF2-40B4-BE49-F238E27FC236}">
                    <a16:creationId xmlns:a16="http://schemas.microsoft.com/office/drawing/2014/main" id="{988F9194-6608-9148-A1FA-E7637E5FB5C1}"/>
                  </a:ext>
                </a:extLst>
              </p:cNvPr>
              <p:cNvSpPr/>
              <p:nvPr/>
            </p:nvSpPr>
            <p:spPr>
              <a:xfrm>
                <a:off x="1373134" y="3090202"/>
                <a:ext cx="500066" cy="50006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0" name="Rectangle 107">
              <a:extLst>
                <a:ext uri="{FF2B5EF4-FFF2-40B4-BE49-F238E27FC236}">
                  <a16:creationId xmlns:a16="http://schemas.microsoft.com/office/drawing/2014/main" id="{DC4A09BD-216D-C24E-A70B-C9B89DA7FA4A}"/>
                </a:ext>
              </a:extLst>
            </p:cNvPr>
            <p:cNvSpPr/>
            <p:nvPr/>
          </p:nvSpPr>
          <p:spPr>
            <a:xfrm>
              <a:off x="1969006" y="3648030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1" name="Rectangle 31">
              <a:extLst>
                <a:ext uri="{FF2B5EF4-FFF2-40B4-BE49-F238E27FC236}">
                  <a16:creationId xmlns:a16="http://schemas.microsoft.com/office/drawing/2014/main" id="{99AF067B-EF07-2F42-B7D6-EAABA6A23B2B}"/>
                </a:ext>
              </a:extLst>
            </p:cNvPr>
            <p:cNvSpPr/>
            <p:nvPr/>
          </p:nvSpPr>
          <p:spPr>
            <a:xfrm>
              <a:off x="2451790" y="3648030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2" name="Rectangle 31">
              <a:extLst>
                <a:ext uri="{FF2B5EF4-FFF2-40B4-BE49-F238E27FC236}">
                  <a16:creationId xmlns:a16="http://schemas.microsoft.com/office/drawing/2014/main" id="{D08D4760-E9F8-3949-8A6C-DCA6E8EC0D7C}"/>
                </a:ext>
              </a:extLst>
            </p:cNvPr>
            <p:cNvSpPr/>
            <p:nvPr/>
          </p:nvSpPr>
          <p:spPr>
            <a:xfrm>
              <a:off x="2954636" y="3648030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3" name="Rectangle 107">
              <a:extLst>
                <a:ext uri="{FF2B5EF4-FFF2-40B4-BE49-F238E27FC236}">
                  <a16:creationId xmlns:a16="http://schemas.microsoft.com/office/drawing/2014/main" id="{A176B434-404B-7647-A1D6-07692C335A02}"/>
                </a:ext>
              </a:extLst>
            </p:cNvPr>
            <p:cNvSpPr/>
            <p:nvPr/>
          </p:nvSpPr>
          <p:spPr>
            <a:xfrm>
              <a:off x="3412323" y="3645257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4" name="Rectangle 31">
              <a:extLst>
                <a:ext uri="{FF2B5EF4-FFF2-40B4-BE49-F238E27FC236}">
                  <a16:creationId xmlns:a16="http://schemas.microsoft.com/office/drawing/2014/main" id="{35B0515B-1A05-8544-9D73-7463703CA56F}"/>
                </a:ext>
              </a:extLst>
            </p:cNvPr>
            <p:cNvSpPr/>
            <p:nvPr/>
          </p:nvSpPr>
          <p:spPr>
            <a:xfrm>
              <a:off x="3901755" y="3645024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1B9E071-BB4C-3A4E-AB43-ACCF913D637A}"/>
                </a:ext>
              </a:extLst>
            </p:cNvPr>
            <p:cNvGrpSpPr/>
            <p:nvPr/>
          </p:nvGrpSpPr>
          <p:grpSpPr>
            <a:xfrm>
              <a:off x="263662" y="4143354"/>
              <a:ext cx="4370534" cy="1299233"/>
              <a:chOff x="263662" y="4564632"/>
              <a:chExt cx="4370534" cy="1559461"/>
            </a:xfrm>
          </p:grpSpPr>
          <p:cxnSp>
            <p:nvCxnSpPr>
              <p:cNvPr id="96" name="Gerade Verbindung 49">
                <a:extLst>
                  <a:ext uri="{FF2B5EF4-FFF2-40B4-BE49-F238E27FC236}">
                    <a16:creationId xmlns:a16="http://schemas.microsoft.com/office/drawing/2014/main" id="{8FD9CA63-5524-0849-A1F8-6B6C38B3B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1025" y="4584094"/>
                <a:ext cx="2643171" cy="97168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50">
                <a:extLst>
                  <a:ext uri="{FF2B5EF4-FFF2-40B4-BE49-F238E27FC236}">
                    <a16:creationId xmlns:a16="http://schemas.microsoft.com/office/drawing/2014/main" id="{7CF7B6E1-6A15-0A4C-9B99-70CE7A7D5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665" y="4564632"/>
                <a:ext cx="1191321" cy="99114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hteck 55">
                <a:extLst>
                  <a:ext uri="{FF2B5EF4-FFF2-40B4-BE49-F238E27FC236}">
                    <a16:creationId xmlns:a16="http://schemas.microsoft.com/office/drawing/2014/main" id="{9ECBE5B2-1486-9542-AE29-054C642DC032}"/>
                  </a:ext>
                </a:extLst>
              </p:cNvPr>
              <p:cNvSpPr/>
              <p:nvPr/>
            </p:nvSpPr>
            <p:spPr>
              <a:xfrm>
                <a:off x="263662" y="5561632"/>
                <a:ext cx="890197" cy="5624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RN16s</a:t>
                </a:r>
              </a:p>
            </p:txBody>
          </p:sp>
          <p:sp>
            <p:nvSpPr>
              <p:cNvPr id="99" name="Rechteck 55">
                <a:extLst>
                  <a:ext uri="{FF2B5EF4-FFF2-40B4-BE49-F238E27FC236}">
                    <a16:creationId xmlns:a16="http://schemas.microsoft.com/office/drawing/2014/main" id="{31204A0A-3667-D04F-BB5F-B072466C58EA}"/>
                  </a:ext>
                </a:extLst>
              </p:cNvPr>
              <p:cNvSpPr/>
              <p:nvPr/>
            </p:nvSpPr>
            <p:spPr>
              <a:xfrm>
                <a:off x="1154978" y="5561635"/>
                <a:ext cx="1267177" cy="56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EPC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sz="8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101" name="Gerade Verbindung 36">
            <a:extLst>
              <a:ext uri="{FF2B5EF4-FFF2-40B4-BE49-F238E27FC236}">
                <a16:creationId xmlns:a16="http://schemas.microsoft.com/office/drawing/2014/main" id="{7CE2B5A1-C935-944E-A4EE-DE5617E7A683}"/>
              </a:ext>
            </a:extLst>
          </p:cNvPr>
          <p:cNvCxnSpPr/>
          <p:nvPr/>
        </p:nvCxnSpPr>
        <p:spPr>
          <a:xfrm>
            <a:off x="4566782" y="3651491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30">
            <a:extLst>
              <a:ext uri="{FF2B5EF4-FFF2-40B4-BE49-F238E27FC236}">
                <a16:creationId xmlns:a16="http://schemas.microsoft.com/office/drawing/2014/main" id="{802151F9-2925-9645-ABCE-4D3F47126AC4}"/>
              </a:ext>
            </a:extLst>
          </p:cNvPr>
          <p:cNvCxnSpPr>
            <a:cxnSpLocks/>
          </p:cNvCxnSpPr>
          <p:nvPr/>
        </p:nvCxnSpPr>
        <p:spPr>
          <a:xfrm>
            <a:off x="3032678" y="4406992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/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en-US" sz="1400" b="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r>
                  <a:rPr lang="en-US" sz="1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  <a:blipFill>
                <a:blip r:embed="rId6"/>
                <a:stretch>
                  <a:fillRect l="-2020" t="-312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Gerade Verbindung mit Pfeil 21">
            <a:extLst>
              <a:ext uri="{FF2B5EF4-FFF2-40B4-BE49-F238E27FC236}">
                <a16:creationId xmlns:a16="http://schemas.microsoft.com/office/drawing/2014/main" id="{B00F42B0-B47A-0743-96D6-2878B98C8FCC}"/>
              </a:ext>
            </a:extLst>
          </p:cNvPr>
          <p:cNvCxnSpPr>
            <a:cxnSpLocks/>
          </p:cNvCxnSpPr>
          <p:nvPr/>
        </p:nvCxnSpPr>
        <p:spPr>
          <a:xfrm flipH="1">
            <a:off x="3021063" y="466772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/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14:m>
                  <m:oMath xmlns:m="http://schemas.openxmlformats.org/officeDocument/2006/math">
                    <m:r>
                      <a:rPr lang="en-US" sz="1400" b="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endPara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  <a:blipFill>
                <a:blip r:embed="rId7"/>
                <a:stretch>
                  <a:fillRect l="-350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/>
              <p:nvPr/>
            </p:nvSpPr>
            <p:spPr>
              <a:xfrm>
                <a:off x="1979322" y="4035696"/>
                <a:ext cx="774835" cy="3408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de-DE" sz="80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de-DE" sz="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14:m>
                  <m:oMath xmlns:m="http://schemas.openxmlformats.org/officeDocument/2006/math">
                    <m:r>
                      <a:rPr lang="de-DE" sz="80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𝑠𝑜𝑙</m:t>
                    </m:r>
                  </m:oMath>
                </a14:m>
                <a:endParaRPr lang="en-US" sz="8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322" y="4035696"/>
                <a:ext cx="774835" cy="340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hteck 55">
            <a:extLst>
              <a:ext uri="{FF2B5EF4-FFF2-40B4-BE49-F238E27FC236}">
                <a16:creationId xmlns:a16="http://schemas.microsoft.com/office/drawing/2014/main" id="{41C6A7E5-EAD3-754F-BAD5-91B93263B105}"/>
              </a:ext>
            </a:extLst>
          </p:cNvPr>
          <p:cNvSpPr/>
          <p:nvPr/>
        </p:nvSpPr>
        <p:spPr>
          <a:xfrm>
            <a:off x="1452593" y="4035697"/>
            <a:ext cx="526729" cy="34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" name="Gerade Verbindung 36">
            <a:extLst>
              <a:ext uri="{FF2B5EF4-FFF2-40B4-BE49-F238E27FC236}">
                <a16:creationId xmlns:a16="http://schemas.microsoft.com/office/drawing/2014/main" id="{1A7DB247-D362-2E4C-82FC-329B0BE76FCA}"/>
              </a:ext>
            </a:extLst>
          </p:cNvPr>
          <p:cNvCxnSpPr>
            <a:cxnSpLocks/>
          </p:cNvCxnSpPr>
          <p:nvPr/>
        </p:nvCxnSpPr>
        <p:spPr>
          <a:xfrm flipH="1">
            <a:off x="1581528" y="4206134"/>
            <a:ext cx="27982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64">
            <a:extLst>
              <a:ext uri="{FF2B5EF4-FFF2-40B4-BE49-F238E27FC236}">
                <a16:creationId xmlns:a16="http://schemas.microsoft.com/office/drawing/2014/main" id="{781E7F8C-11CC-9346-B1FA-480BAD5AE2EB}"/>
              </a:ext>
            </a:extLst>
          </p:cNvPr>
          <p:cNvCxnSpPr>
            <a:cxnSpLocks/>
          </p:cNvCxnSpPr>
          <p:nvPr/>
        </p:nvCxnSpPr>
        <p:spPr>
          <a:xfrm>
            <a:off x="185478" y="4583409"/>
            <a:ext cx="49533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65">
            <a:extLst>
              <a:ext uri="{FF2B5EF4-FFF2-40B4-BE49-F238E27FC236}">
                <a16:creationId xmlns:a16="http://schemas.microsoft.com/office/drawing/2014/main" id="{EE2EC9EC-8234-C849-9820-583112286615}"/>
              </a:ext>
            </a:extLst>
          </p:cNvPr>
          <p:cNvCxnSpPr>
            <a:cxnSpLocks/>
          </p:cNvCxnSpPr>
          <p:nvPr/>
        </p:nvCxnSpPr>
        <p:spPr>
          <a:xfrm>
            <a:off x="670415" y="4590726"/>
            <a:ext cx="79860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/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dirty="0" err="1"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000" b="1" i="1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/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dirty="0" err="1"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000" b="1" i="1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/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/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Left Brace 124">
            <a:extLst>
              <a:ext uri="{FF2B5EF4-FFF2-40B4-BE49-F238E27FC236}">
                <a16:creationId xmlns:a16="http://schemas.microsoft.com/office/drawing/2014/main" id="{32AF05DF-3DDF-C045-AF0A-ED1347E163A8}"/>
              </a:ext>
            </a:extLst>
          </p:cNvPr>
          <p:cNvSpPr/>
          <p:nvPr/>
        </p:nvSpPr>
        <p:spPr bwMode="auto">
          <a:xfrm>
            <a:off x="2804512" y="1417014"/>
            <a:ext cx="185251" cy="1285463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B9311A21-E2BF-5C43-BCC1-40F48050709A}"/>
              </a:ext>
            </a:extLst>
          </p:cNvPr>
          <p:cNvSpPr/>
          <p:nvPr/>
        </p:nvSpPr>
        <p:spPr bwMode="auto">
          <a:xfrm>
            <a:off x="2842908" y="3107477"/>
            <a:ext cx="140926" cy="469334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/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en-US" sz="12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Proposed pseudo parallel slot duration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𝑝𝑝𝑠</m:t>
                      </m:r>
                      <m:r>
                        <a:rPr lang="en-US" sz="1400" i="1" kern="0">
                          <a:latin typeface="Cambria Math"/>
                        </a:rPr>
                        <m:t>=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𝑠𝑎</m:t>
                      </m:r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r>
                        <a:rPr lang="en-US" sz="1400" i="1" kern="0">
                          <a:latin typeface="Cambria Math"/>
                        </a:rPr>
                        <m:t>𝑅</m:t>
                      </m:r>
                      <m:r>
                        <a:rPr lang="en-US" sz="1400" i="1" kern="0" baseline="-25000">
                          <a:latin typeface="Cambria Math"/>
                        </a:rPr>
                        <m:t>𝑠𝑜𝑙</m:t>
                      </m:r>
                      <m:r>
                        <a:rPr lang="en-US" sz="1400" i="1" ker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𝑠𝑏</m:t>
                      </m:r>
                    </m:oMath>
                  </m:oMathPara>
                </a14:m>
                <a:endParaRPr lang="en-US" sz="1400" kern="0" dirty="0"/>
              </a:p>
            </p:txBody>
          </p:sp>
        </mc:Choice>
        <mc:Fallback xmlns="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blipFill>
                <a:blip r:embed="rId13"/>
                <a:stretch>
                  <a:fillRect l="-140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/>
              <p:nvPr/>
            </p:nvSpPr>
            <p:spPr bwMode="auto">
              <a:xfrm>
                <a:off x="6194381" y="3172611"/>
                <a:ext cx="761262" cy="33906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800" b="1" kern="0" dirty="0"/>
                  <a:t> </a:t>
                </a:r>
                <a14:m>
                  <m:oMath xmlns:m="http://schemas.openxmlformats.org/officeDocument/2006/math">
                    <m:r>
                      <a:rPr lang="en-US" sz="8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𝑹𝒔𝒐𝒍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en-US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tags </a:t>
                </a:r>
              </a:p>
              <a:p>
                <a:pPr algn="ctr"/>
                <a:r>
                  <a:rPr lang="en-US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Wait state</a:t>
                </a:r>
              </a:p>
            </p:txBody>
          </p:sp>
        </mc:Choice>
        <mc:Fallback xmlns="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4381" y="3172611"/>
                <a:ext cx="761262" cy="339065"/>
              </a:xfrm>
              <a:prstGeom prst="roundRect">
                <a:avLst/>
              </a:prstGeom>
              <a:blipFill>
                <a:blip r:embed="rId14"/>
                <a:stretch>
                  <a:fillRect r="-1587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4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 animBg="1"/>
      <p:bldP spid="34" grpId="0" animBg="1"/>
      <p:bldP spid="66" grpId="0"/>
      <p:bldP spid="67" grpId="0" animBg="1"/>
      <p:bldP spid="68" grpId="0"/>
      <p:bldP spid="7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3581166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MAC-Layer 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Length</a:t>
                </a:r>
                <a:r>
                  <a:rPr lang="en-US" sz="1600" b="1" dirty="0"/>
                  <a:t>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15C1D9-94D6-094B-A0CB-2C4CE208D247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0270B8D-3896-5340-BC5C-203BF21C3295}"/>
                </a:ext>
              </a:extLst>
            </p:cNvPr>
            <p:cNvGrpSpPr/>
            <p:nvPr/>
          </p:nvGrpSpPr>
          <p:grpSpPr>
            <a:xfrm>
              <a:off x="467544" y="4110170"/>
              <a:ext cx="8062540" cy="1024777"/>
              <a:chOff x="467544" y="4110170"/>
              <a:chExt cx="8062540" cy="10247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56BF0E-EF92-984A-A363-362C11F20DF1}"/>
                  </a:ext>
                </a:extLst>
              </p:cNvPr>
              <p:cNvSpPr/>
              <p:nvPr/>
            </p:nvSpPr>
            <p:spPr>
              <a:xfrm>
                <a:off x="605068" y="4238822"/>
                <a:ext cx="7925016" cy="89612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663F617-4210-0144-A518-AAF370789022}"/>
                  </a:ext>
                </a:extLst>
              </p:cNvPr>
              <p:cNvGrpSpPr/>
              <p:nvPr/>
            </p:nvGrpSpPr>
            <p:grpSpPr>
              <a:xfrm>
                <a:off x="467544" y="4149080"/>
                <a:ext cx="7941938" cy="896129"/>
                <a:chOff x="3925455" y="1383985"/>
                <a:chExt cx="6400799" cy="96982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BA1CB40-2750-5646-9A74-62723A34DD6C}"/>
                    </a:ext>
                  </a:extLst>
                </p:cNvPr>
                <p:cNvSpPr/>
                <p:nvPr/>
              </p:nvSpPr>
              <p:spPr>
                <a:xfrm>
                  <a:off x="4895271" y="1383989"/>
                  <a:ext cx="5430983" cy="96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3186355-8561-0D48-8357-2744480C51A1}"/>
                    </a:ext>
                  </a:extLst>
                </p:cNvPr>
                <p:cNvGrpSpPr/>
                <p:nvPr/>
              </p:nvGrpSpPr>
              <p:grpSpPr>
                <a:xfrm>
                  <a:off x="3925455" y="1383985"/>
                  <a:ext cx="1178646" cy="969818"/>
                  <a:chOff x="3925455" y="1383985"/>
                  <a:chExt cx="1178646" cy="969818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0E749B96-4072-314E-9CF8-420437E46A6F}"/>
                      </a:ext>
                    </a:extLst>
                  </p:cNvPr>
                  <p:cNvSpPr/>
                  <p:nvPr/>
                </p:nvSpPr>
                <p:spPr>
                  <a:xfrm>
                    <a:off x="3925455" y="1383985"/>
                    <a:ext cx="969818" cy="969818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03</a:t>
                    </a:r>
                  </a:p>
                </p:txBody>
              </p:sp>
              <p:sp>
                <p:nvSpPr>
                  <p:cNvPr id="28" name="Isosceles Triangle 17">
                    <a:extLst>
                      <a:ext uri="{FF2B5EF4-FFF2-40B4-BE49-F238E27FC236}">
                        <a16:creationId xmlns:a16="http://schemas.microsoft.com/office/drawing/2014/main" id="{EF2B09E6-C221-3148-8F03-A892B2252E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03124" y="1537059"/>
                    <a:ext cx="323272" cy="278683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AC0F02-A866-9842-82CF-983F51280636}"/>
                  </a:ext>
                </a:extLst>
              </p:cNvPr>
              <p:cNvSpPr txBox="1"/>
              <p:nvPr/>
            </p:nvSpPr>
            <p:spPr>
              <a:xfrm>
                <a:off x="2072801" y="4110170"/>
                <a:ext cx="4875461" cy="830999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Improvements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en-US" sz="24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EPCglobal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C1 G2 Standard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6FBB74-E1A7-DD4A-8E17-C129E0AB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786" y="4317846"/>
              <a:ext cx="1304358" cy="662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66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1D97BC2D-0A10-9244-A550-4AA37BDFC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1485546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AFC60FAC-3277-394F-9AD6-C1A307FED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2552798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8E4458AD-19EF-7447-B121-1ABBDE5DF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3624027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1FE0EB48-58FC-B24E-B4F7-C298B0E47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4691280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07F5D7-8AB1-8D42-BF63-7AAD816FC89B}"/>
              </a:ext>
            </a:extLst>
          </p:cNvPr>
          <p:cNvGrpSpPr/>
          <p:nvPr/>
        </p:nvGrpSpPr>
        <p:grpSpPr>
          <a:xfrm>
            <a:off x="395537" y="1556709"/>
            <a:ext cx="1945331" cy="4406146"/>
            <a:chOff x="4939457" y="1700093"/>
            <a:chExt cx="2050637" cy="440614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7EF9B21-7354-324F-A6E6-0CC4F114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1700093"/>
              <a:ext cx="2050637" cy="1198425"/>
            </a:xfrm>
            <a:custGeom>
              <a:avLst/>
              <a:gdLst>
                <a:gd name="T0" fmla="*/ 423 w 423"/>
                <a:gd name="T1" fmla="*/ 0 h 603"/>
                <a:gd name="T2" fmla="*/ 423 w 423"/>
                <a:gd name="T3" fmla="*/ 392 h 603"/>
                <a:gd name="T4" fmla="*/ 211 w 423"/>
                <a:gd name="T5" fmla="*/ 603 h 603"/>
                <a:gd name="T6" fmla="*/ 0 w 423"/>
                <a:gd name="T7" fmla="*/ 392 h 603"/>
                <a:gd name="T8" fmla="*/ 0 w 423"/>
                <a:gd name="T9" fmla="*/ 0 h 603"/>
                <a:gd name="T10" fmla="*/ 211 w 423"/>
                <a:gd name="T11" fmla="*/ 211 h 603"/>
                <a:gd name="T12" fmla="*/ 423 w 42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3">
                  <a:moveTo>
                    <a:pt x="423" y="0"/>
                  </a:moveTo>
                  <a:lnTo>
                    <a:pt x="423" y="392"/>
                  </a:lnTo>
                  <a:lnTo>
                    <a:pt x="211" y="603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BB9D012-1CC6-6D4A-89F8-2867A03D6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2767345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91BD973-4252-BC45-AC4B-FEBD129E7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3838574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F99CBD9-5B11-F844-9A94-1BDEBA912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4905827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3A91A2-FA25-2A49-8469-36FEE6320D8C}"/>
                  </a:ext>
                </a:extLst>
              </p:cNvPr>
              <p:cNvSpPr txBox="1"/>
              <p:nvPr/>
            </p:nvSpPr>
            <p:spPr>
              <a:xfrm>
                <a:off x="2482653" y="1693316"/>
                <a:ext cx="1945331" cy="49109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𝑐𝑜𝑛𝑣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.=</m:t>
                      </m:r>
                      <m:sSub>
                        <m:sSubPr>
                          <m:ctrlPr>
                            <a:rPr lang="en-US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1600" i="1" ker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3A91A2-FA25-2A49-8469-36FEE632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53" y="1693316"/>
                <a:ext cx="1945331" cy="491096"/>
              </a:xfrm>
              <a:prstGeom prst="rect">
                <a:avLst/>
              </a:prstGeom>
              <a:blipFill>
                <a:blip r:embed="rId4"/>
                <a:stretch>
                  <a:fillRect l="-3226" t="-147500" b="-2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32C0CA-9D7B-F148-B70A-66BD3EB0371B}"/>
                  </a:ext>
                </a:extLst>
              </p:cNvPr>
              <p:cNvSpPr txBox="1"/>
              <p:nvPr/>
            </p:nvSpPr>
            <p:spPr>
              <a:xfrm>
                <a:off x="2482653" y="2488415"/>
                <a:ext cx="1945331" cy="7833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32C0CA-9D7B-F148-B70A-66BD3EB03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53" y="2488415"/>
                <a:ext cx="1945331" cy="783356"/>
              </a:xfrm>
              <a:prstGeom prst="rect">
                <a:avLst/>
              </a:prstGeom>
              <a:blipFill>
                <a:blip r:embed="rId6"/>
                <a:stretch>
                  <a:fillRect l="-7097" t="-95238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4F2960-A9FB-834D-88A9-5AA9F68E7134}"/>
                  </a:ext>
                </a:extLst>
              </p:cNvPr>
              <p:cNvSpPr txBox="1"/>
              <p:nvPr/>
            </p:nvSpPr>
            <p:spPr>
              <a:xfrm>
                <a:off x="5796136" y="2649898"/>
                <a:ext cx="2656014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Number of orthogonal codes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</m:t>
                        </m:r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Number of recovered tags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4F2960-A9FB-834D-88A9-5AA9F68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649898"/>
                <a:ext cx="2656014" cy="646331"/>
              </a:xfrm>
              <a:prstGeom prst="rect">
                <a:avLst/>
              </a:prstGeom>
              <a:blipFill>
                <a:blip r:embed="rId7"/>
                <a:stretch>
                  <a:fillRect l="-333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32D2F4-B2CC-8048-AA04-F6363CCC7D0C}"/>
                  </a:ext>
                </a:extLst>
              </p:cNvPr>
              <p:cNvSpPr txBox="1"/>
              <p:nvPr/>
            </p:nvSpPr>
            <p:spPr>
              <a:xfrm>
                <a:off x="2484884" y="3521754"/>
                <a:ext cx="2231132" cy="7833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indent="-96837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de-DE" sz="1600" i="1" kern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𝑃</m:t>
                      </m:r>
                      <m:r>
                        <a:rPr lang="de-DE" sz="1600" i="1" kern="0" baseline="-25000">
                          <a:solidFill>
                            <a:srgbClr val="C00000"/>
                          </a:solidFill>
                          <a:latin typeface="Cambria Math"/>
                        </a:rPr>
                        <m:t>𝑆</m:t>
                      </m:r>
                      <m:r>
                        <a:rPr lang="de-DE" sz="1600" i="1" kern="0" baseline="-25000">
                          <a:solidFill>
                            <a:srgbClr val="C0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600" kern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32D2F4-B2CC-8048-AA04-F6363CCC7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84" y="3521754"/>
                <a:ext cx="2231132" cy="783356"/>
              </a:xfrm>
              <a:prstGeom prst="rect">
                <a:avLst/>
              </a:prstGeom>
              <a:blipFill>
                <a:blip r:embed="rId8"/>
                <a:stretch>
                  <a:fillRect l="-6818" t="-93651" r="-1705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C0BEE-BED3-0542-AAC5-456B6498367C}"/>
                  </a:ext>
                </a:extLst>
              </p:cNvPr>
              <p:cNvSpPr txBox="1"/>
              <p:nvPr/>
            </p:nvSpPr>
            <p:spPr>
              <a:xfrm>
                <a:off x="5796136" y="3721127"/>
                <a:ext cx="2656014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: Probability that each replied tag choose a unique orthogonal pilot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C0BEE-BED3-0542-AAC5-456B64983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721127"/>
                <a:ext cx="2656014" cy="646331"/>
              </a:xfrm>
              <a:prstGeom prst="rect">
                <a:avLst/>
              </a:prstGeom>
              <a:blipFill>
                <a:blip r:embed="rId9"/>
                <a:stretch>
                  <a:fillRect l="-33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E3B183-24CD-5141-B91D-B98EB95632E9}"/>
                  </a:ext>
                </a:extLst>
              </p:cNvPr>
              <p:cNvSpPr txBox="1"/>
              <p:nvPr/>
            </p:nvSpPr>
            <p:spPr>
              <a:xfrm>
                <a:off x="2480659" y="4778250"/>
                <a:ext cx="3099453" cy="59490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r>
                        <a:rPr lang="de-DE" sz="1600" i="1" kern="0">
                          <a:latin typeface="Cambria Math"/>
                        </a:rPr>
                        <m:t>𝑃</m:t>
                      </m:r>
                      <m:r>
                        <a:rPr lang="de-DE" sz="1600" i="1" kern="0" baseline="-25000">
                          <a:latin typeface="Cambria Math"/>
                        </a:rPr>
                        <m:t>𝑆</m:t>
                      </m:r>
                      <m:r>
                        <a:rPr lang="de-DE" sz="1600" i="1" kern="0" baseline="-25000">
                          <a:latin typeface="Cambria Math"/>
                        </a:rPr>
                        <m:t>1∙</m:t>
                      </m:r>
                      <m:r>
                        <a:rPr lang="de-DE" sz="1600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E3B183-24CD-5141-B91D-B98EB956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659" y="4778250"/>
                <a:ext cx="3099453" cy="594906"/>
              </a:xfrm>
              <a:prstGeom prst="rect">
                <a:avLst/>
              </a:prstGeom>
              <a:blipFill>
                <a:blip r:embed="rId12"/>
                <a:stretch>
                  <a:fillRect l="-5306" t="-137500" b="-2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7917BB-420E-AD49-A51D-2148580BD668}"/>
                  </a:ext>
                </a:extLst>
              </p:cNvPr>
              <p:cNvSpPr txBox="1"/>
              <p:nvPr/>
            </p:nvSpPr>
            <p:spPr>
              <a:xfrm>
                <a:off x="5796136" y="4711981"/>
                <a:ext cx="2656014" cy="799130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sz="12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𝑠𝑎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𝑠𝑏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𝑠𝑜𝑙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7917BB-420E-AD49-A51D-2148580B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711981"/>
                <a:ext cx="2656014" cy="799130"/>
              </a:xfrm>
              <a:prstGeom prst="rect">
                <a:avLst/>
              </a:prstGeom>
              <a:blipFill>
                <a:blip r:embed="rId11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5">
            <a:extLst>
              <a:ext uri="{FF2B5EF4-FFF2-40B4-BE49-F238E27FC236}">
                <a16:creationId xmlns:a16="http://schemas.microsoft.com/office/drawing/2014/main" id="{0C363851-37BA-1543-B24F-8881DE3FE451}"/>
              </a:ext>
            </a:extLst>
          </p:cNvPr>
          <p:cNvSpPr>
            <a:spLocks/>
          </p:cNvSpPr>
          <p:nvPr/>
        </p:nvSpPr>
        <p:spPr bwMode="auto">
          <a:xfrm>
            <a:off x="395536" y="1460608"/>
            <a:ext cx="1945331" cy="1198425"/>
          </a:xfrm>
          <a:custGeom>
            <a:avLst/>
            <a:gdLst>
              <a:gd name="T0" fmla="*/ 423 w 423"/>
              <a:gd name="T1" fmla="*/ 0 h 603"/>
              <a:gd name="T2" fmla="*/ 423 w 423"/>
              <a:gd name="T3" fmla="*/ 392 h 603"/>
              <a:gd name="T4" fmla="*/ 211 w 423"/>
              <a:gd name="T5" fmla="*/ 603 h 603"/>
              <a:gd name="T6" fmla="*/ 0 w 423"/>
              <a:gd name="T7" fmla="*/ 392 h 603"/>
              <a:gd name="T8" fmla="*/ 0 w 423"/>
              <a:gd name="T9" fmla="*/ 0 h 603"/>
              <a:gd name="T10" fmla="*/ 211 w 423"/>
              <a:gd name="T11" fmla="*/ 211 h 603"/>
              <a:gd name="T12" fmla="*/ 423 w 423"/>
              <a:gd name="T13" fmla="*/ 0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3">
                <a:moveTo>
                  <a:pt x="423" y="0"/>
                </a:moveTo>
                <a:lnTo>
                  <a:pt x="423" y="392"/>
                </a:lnTo>
                <a:lnTo>
                  <a:pt x="211" y="603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FSA</a:t>
            </a: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C0C314CC-2D66-C246-9705-3277A9FC9367}"/>
              </a:ext>
            </a:extLst>
          </p:cNvPr>
          <p:cNvSpPr>
            <a:spLocks/>
          </p:cNvSpPr>
          <p:nvPr/>
        </p:nvSpPr>
        <p:spPr bwMode="auto">
          <a:xfrm>
            <a:off x="395536" y="2527860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9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ACKs</a:t>
            </a: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16BF2EDD-5BA1-494B-8C2C-95679F6F5E2A}"/>
              </a:ext>
            </a:extLst>
          </p:cNvPr>
          <p:cNvSpPr>
            <a:spLocks/>
          </p:cNvSpPr>
          <p:nvPr/>
        </p:nvSpPr>
        <p:spPr bwMode="auto">
          <a:xfrm>
            <a:off x="395536" y="3599089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1"/>
            <a:endParaRPr lang="en-US" sz="1600" kern="0" dirty="0"/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1D477E48-06A3-8D44-B7C9-AACA54FB1890}"/>
              </a:ext>
            </a:extLst>
          </p:cNvPr>
          <p:cNvSpPr>
            <a:spLocks/>
          </p:cNvSpPr>
          <p:nvPr/>
        </p:nvSpPr>
        <p:spPr bwMode="auto">
          <a:xfrm>
            <a:off x="395536" y="4666342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F924A-6B45-C54D-AEE3-6E2C6D454662}"/>
              </a:ext>
            </a:extLst>
          </p:cNvPr>
          <p:cNvSpPr/>
          <p:nvPr/>
        </p:nvSpPr>
        <p:spPr>
          <a:xfrm>
            <a:off x="640816" y="3994408"/>
            <a:ext cx="1511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Unique 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012042-9F58-D04C-891A-B2DCCBB0AF95}"/>
              </a:ext>
            </a:extLst>
          </p:cNvPr>
          <p:cNvSpPr/>
          <p:nvPr/>
        </p:nvSpPr>
        <p:spPr>
          <a:xfrm>
            <a:off x="517561" y="5086925"/>
            <a:ext cx="1699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Pseudo parallel 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46711C7-2CF2-EE4D-8C72-B32DED5C62AF}"/>
                  </a:ext>
                </a:extLst>
              </p:cNvPr>
              <p:cNvSpPr/>
              <p:nvPr/>
            </p:nvSpPr>
            <p:spPr bwMode="auto">
              <a:xfrm>
                <a:off x="5643655" y="1449486"/>
                <a:ext cx="3096345" cy="865471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en-US" sz="1200" dirty="0"/>
                  <a:t>Where:</a:t>
                </a:r>
              </a:p>
              <a:p>
                <a:pPr algn="ctr"/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𝑷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D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𝑹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sSup>
                      <m:sSupPr>
                        <m:ctrlP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𝑳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sup>
                    </m:sSup>
                    <m:r>
                      <a:rPr lang="de-DE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sSup>
                      <m:sSupPr>
                        <m:ctrlP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𝑳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sup>
                    </m:sSup>
                  </m:oMath>
                </a14:m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46711C7-2CF2-EE4D-8C72-B32DED5C6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3655" y="1449486"/>
                <a:ext cx="3096345" cy="865471"/>
              </a:xfrm>
              <a:prstGeom prst="roundRect">
                <a:avLst/>
              </a:prstGeom>
              <a:blipFill>
                <a:blip r:embed="rId13"/>
                <a:stretch>
                  <a:fillRect l="-810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089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pPr lvl="1"/>
            <a:r>
              <a:rPr lang="en-US" dirty="0"/>
              <a:t>Simulation Results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3EEFB1B-111D-4C41-AD6E-93DC76AF89E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Average reading time comparison</a:t>
            </a:r>
          </a:p>
          <a:p>
            <a:pPr lvl="1"/>
            <a:r>
              <a:rPr lang="en-US" dirty="0"/>
              <a:t>parameters </a:t>
            </a:r>
            <a:endParaRPr lang="en-US" sz="1600" kern="0" dirty="0"/>
          </a:p>
          <a:p>
            <a:pPr marL="360363" lvl="1" indent="0">
              <a:buNone/>
            </a:pPr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2A42B-EEFE-1A42-9B52-A8FF118C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26392"/>
            <a:ext cx="8143700" cy="35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57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/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Aware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blipFill>
                <a:blip r:embed="rId5"/>
                <a:stretch>
                  <a:fillRect l="-1274" t="-1515" r="-63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F10C60CE-3383-5144-AFBF-3F56E1D2A8AB}"/>
              </a:ext>
            </a:extLst>
          </p:cNvPr>
          <p:cNvSpPr/>
          <p:nvPr/>
        </p:nvSpPr>
        <p:spPr bwMode="auto">
          <a:xfrm>
            <a:off x="3557374" y="1124744"/>
            <a:ext cx="357859" cy="720080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3025156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/>
              <p:nvPr/>
            </p:nvSpPr>
            <p:spPr>
              <a:xfrm>
                <a:off x="3707904" y="1916832"/>
                <a:ext cx="1412759" cy="604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916832"/>
                <a:ext cx="1412759" cy="604781"/>
              </a:xfrm>
              <a:prstGeom prst="rect">
                <a:avLst/>
              </a:prstGeom>
              <a:blipFill>
                <a:blip r:embed="rId6"/>
                <a:stretch>
                  <a:fillRect l="-1786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4ED59DC8-EDB2-9B4A-80C1-CF2D76E33513}"/>
              </a:ext>
            </a:extLst>
          </p:cNvPr>
          <p:cNvSpPr/>
          <p:nvPr/>
        </p:nvSpPr>
        <p:spPr>
          <a:xfrm>
            <a:off x="466722" y="2790280"/>
            <a:ext cx="3025157" cy="457200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6F2FA8F-58CC-1647-A7AB-D14A3005D348}"/>
              </a:ext>
            </a:extLst>
          </p:cNvPr>
          <p:cNvSpPr/>
          <p:nvPr/>
        </p:nvSpPr>
        <p:spPr>
          <a:xfrm>
            <a:off x="470200" y="3664252"/>
            <a:ext cx="3021679" cy="457200"/>
          </a:xfrm>
          <a:prstGeom prst="rect">
            <a:avLst/>
          </a:prstGeom>
          <a:solidFill>
            <a:srgbClr val="39395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EPC global C1 G2 modification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CBCE4F16-2F8D-1F47-AD08-EE17A812F3BF}"/>
              </a:ext>
            </a:extLst>
          </p:cNvPr>
          <p:cNvSpPr/>
          <p:nvPr/>
        </p:nvSpPr>
        <p:spPr bwMode="auto">
          <a:xfrm>
            <a:off x="3551435" y="1942971"/>
            <a:ext cx="357859" cy="48765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A0057-B819-1C42-B1CF-9655EA160A43}"/>
              </a:ext>
            </a:extLst>
          </p:cNvPr>
          <p:cNvGrpSpPr/>
          <p:nvPr/>
        </p:nvGrpSpPr>
        <p:grpSpPr>
          <a:xfrm>
            <a:off x="2691228" y="2234735"/>
            <a:ext cx="5985228" cy="3900099"/>
            <a:chOff x="2691228" y="2234735"/>
            <a:chExt cx="5985228" cy="390009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7A83F15-9A4C-BA4B-9C4E-0FF96189CECA}"/>
                </a:ext>
              </a:extLst>
            </p:cNvPr>
            <p:cNvGrpSpPr/>
            <p:nvPr/>
          </p:nvGrpSpPr>
          <p:grpSpPr>
            <a:xfrm>
              <a:off x="2691228" y="4890867"/>
              <a:ext cx="1347228" cy="1243967"/>
              <a:chOff x="1045569" y="4750010"/>
              <a:chExt cx="1347228" cy="124396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D65F3616-ED3F-8942-98D7-F1A4AB7D13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437419D-04FB-964D-A1EA-9D3E93E59B54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37EDFC32-3A5F-3E4B-8292-25ED7A7431AE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94868DA-4321-6D45-96A8-709DBCC776F5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59714DA-6481-2E4E-9F1E-9CBA3E60F3F0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14086949-874C-F545-B59A-DCE50D6C088E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70D3D3D-F40B-7B49-BB0E-867B0AA09B35}"/>
                </a:ext>
              </a:extLst>
            </p:cNvPr>
            <p:cNvGrpSpPr/>
            <p:nvPr/>
          </p:nvGrpSpPr>
          <p:grpSpPr>
            <a:xfrm>
              <a:off x="3868285" y="5253372"/>
              <a:ext cx="1616090" cy="829782"/>
              <a:chOff x="3293222" y="4618261"/>
              <a:chExt cx="1095790" cy="829782"/>
            </a:xfrm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973E8445-223B-DA43-B260-95C5B93A5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129" y="5029499"/>
                <a:ext cx="730883" cy="418544"/>
              </a:xfrm>
              <a:prstGeom prst="rect">
                <a:avLst/>
              </a:prstGeom>
              <a:solidFill>
                <a:srgbClr val="F3591F"/>
              </a:solidFill>
              <a:ln>
                <a:noFill/>
              </a:ln>
              <a:extLst/>
            </p:spPr>
            <p:txBody>
              <a:bodyPr vert="horz" wrap="square" lIns="91440" tIns="4572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ABD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60%</a:t>
                </a: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0C5FC3E1-731E-C547-BC7A-6AC4CF16C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364907" cy="829781"/>
              </a:xfrm>
              <a:custGeom>
                <a:avLst/>
                <a:gdLst>
                  <a:gd name="T0" fmla="*/ 341 w 341"/>
                  <a:gd name="T1" fmla="*/ 394 h 795"/>
                  <a:gd name="T2" fmla="*/ 0 w 341"/>
                  <a:gd name="T3" fmla="*/ 0 h 795"/>
                  <a:gd name="T4" fmla="*/ 0 w 341"/>
                  <a:gd name="T5" fmla="*/ 400 h 795"/>
                  <a:gd name="T6" fmla="*/ 341 w 341"/>
                  <a:gd name="T7" fmla="*/ 795 h 795"/>
                  <a:gd name="T8" fmla="*/ 341 w 341"/>
                  <a:gd name="T9" fmla="*/ 394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795">
                    <a:moveTo>
                      <a:pt x="341" y="394"/>
                    </a:moveTo>
                    <a:lnTo>
                      <a:pt x="0" y="0"/>
                    </a:lnTo>
                    <a:lnTo>
                      <a:pt x="0" y="400"/>
                    </a:lnTo>
                    <a:lnTo>
                      <a:pt x="341" y="795"/>
                    </a:lnTo>
                    <a:lnTo>
                      <a:pt x="341" y="394"/>
                    </a:lnTo>
                    <a:close/>
                  </a:path>
                </a:pathLst>
              </a:custGeom>
              <a:solidFill>
                <a:srgbClr val="61240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26D652AC-F4ED-574F-A0DE-AF55BE28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1095790" cy="411237"/>
              </a:xfrm>
              <a:custGeom>
                <a:avLst/>
                <a:gdLst>
                  <a:gd name="T0" fmla="*/ 682 w 1024"/>
                  <a:gd name="T1" fmla="*/ 0 h 394"/>
                  <a:gd name="T2" fmla="*/ 0 w 1024"/>
                  <a:gd name="T3" fmla="*/ 0 h 394"/>
                  <a:gd name="T4" fmla="*/ 341 w 1024"/>
                  <a:gd name="T5" fmla="*/ 394 h 394"/>
                  <a:gd name="T6" fmla="*/ 1024 w 1024"/>
                  <a:gd name="T7" fmla="*/ 394 h 394"/>
                  <a:gd name="T8" fmla="*/ 682 w 10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4">
                    <a:moveTo>
                      <a:pt x="682" y="0"/>
                    </a:moveTo>
                    <a:lnTo>
                      <a:pt x="0" y="0"/>
                    </a:lnTo>
                    <a:lnTo>
                      <a:pt x="341" y="394"/>
                    </a:lnTo>
                    <a:lnTo>
                      <a:pt x="1024" y="394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FABD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52248DAB-CCDF-0443-B367-C5CD34F4F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815530"/>
                <a:ext cx="364907" cy="483256"/>
              </a:xfrm>
              <a:custGeom>
                <a:avLst/>
                <a:gdLst>
                  <a:gd name="T0" fmla="*/ 341 w 341"/>
                  <a:gd name="T1" fmla="*/ 395 h 463"/>
                  <a:gd name="T2" fmla="*/ 0 w 341"/>
                  <a:gd name="T3" fmla="*/ 0 h 463"/>
                  <a:gd name="T4" fmla="*/ 0 w 341"/>
                  <a:gd name="T5" fmla="*/ 70 h 463"/>
                  <a:gd name="T6" fmla="*/ 341 w 341"/>
                  <a:gd name="T7" fmla="*/ 463 h 463"/>
                  <a:gd name="T8" fmla="*/ 341 w 341"/>
                  <a:gd name="T9" fmla="*/ 395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463">
                    <a:moveTo>
                      <a:pt x="341" y="395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341" y="463"/>
                    </a:lnTo>
                    <a:lnTo>
                      <a:pt x="341" y="395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ight Arrow 57">
                <a:extLst>
                  <a:ext uri="{FF2B5EF4-FFF2-40B4-BE49-F238E27FC236}">
                    <a16:creationId xmlns:a16="http://schemas.microsoft.com/office/drawing/2014/main" id="{136E5C88-E3BC-374B-BC9F-79B378005B46}"/>
                  </a:ext>
                </a:extLst>
              </p:cNvPr>
              <p:cNvSpPr/>
              <p:nvPr/>
            </p:nvSpPr>
            <p:spPr>
              <a:xfrm>
                <a:off x="3658129" y="5152552"/>
                <a:ext cx="151649" cy="219456"/>
              </a:xfrm>
              <a:prstGeom prst="rightArrow">
                <a:avLst>
                  <a:gd name="adj1" fmla="val 32639"/>
                  <a:gd name="adj2" fmla="val 78823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D40AB6A9-5444-CF43-B779-478D54FFC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782" y="5671918"/>
              <a:ext cx="1510217" cy="403392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36%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D5F63F1-E360-1046-8D99-81EB8DC3F7B1}"/>
                </a:ext>
              </a:extLst>
            </p:cNvPr>
            <p:cNvGrpSpPr/>
            <p:nvPr/>
          </p:nvGrpSpPr>
          <p:grpSpPr>
            <a:xfrm>
              <a:off x="3742990" y="4581128"/>
              <a:ext cx="1347228" cy="1243967"/>
              <a:chOff x="1045569" y="4750010"/>
              <a:chExt cx="1347228" cy="1243967"/>
            </a:xfrm>
          </p:grpSpPr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AF4E50A7-F187-A043-AF96-969F2ABB192E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E910765-412D-584C-8C33-D2BC554CC15C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59588873-EA9D-094D-88EC-12409DBAF595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C303A8C-E58C-7F42-BA0B-D35F43258B49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615691-DE95-0648-A344-C27395385535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DFA8777A-C367-2943-8193-FDA9086AA8E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EDED120-DB40-1045-9435-1319440CE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90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0A4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A1D01E38-7696-984B-B4D0-916E6EA6E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221" y="4834827"/>
              <a:ext cx="1077919" cy="1248326"/>
            </a:xfrm>
            <a:prstGeom prst="rect">
              <a:avLst/>
            </a:prstGeom>
            <a:solidFill>
              <a:srgbClr val="1AA8FE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3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69A55E5-AD8C-1144-A7B1-E55B3902E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89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A3DC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BCCE6A6-9684-194A-9BEA-ED54849C2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221" y="4960077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D5B2C219-91C2-8546-8610-8F97FBA4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620859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05F564-0BE1-D44D-8220-9FCDBA26DEDC}"/>
                </a:ext>
              </a:extLst>
            </p:cNvPr>
            <p:cNvSpPr txBox="1"/>
            <p:nvPr/>
          </p:nvSpPr>
          <p:spPr>
            <a:xfrm>
              <a:off x="5617001" y="5274324"/>
              <a:ext cx="7425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A3DC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70%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EC5260-FB8B-3545-890D-772D66E91075}"/>
                </a:ext>
              </a:extLst>
            </p:cNvPr>
            <p:cNvGrpSpPr/>
            <p:nvPr/>
          </p:nvGrpSpPr>
          <p:grpSpPr>
            <a:xfrm>
              <a:off x="4793914" y="3843074"/>
              <a:ext cx="1347228" cy="1243967"/>
              <a:chOff x="1045569" y="4750010"/>
              <a:chExt cx="1347228" cy="1243967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C08DB1E4-4ECF-9246-ACE5-A47D381432A7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F5EF9534-DB20-864D-B85C-731424D0316E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8726234F-3483-BD41-8C8D-B2304A93BFB4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834E940-5602-5341-862D-58F08514EE47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A3232-E9C8-444B-A6AB-23F4BAC5D719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35F47463-0168-1245-9BEF-46F3B178EAB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BF448B4-7CB5-534C-90F7-8CA20436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444F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81955B7F-D9B8-904C-AAA8-E5E54F792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3383" y="4015188"/>
              <a:ext cx="1077919" cy="2078107"/>
            </a:xfrm>
            <a:prstGeom prst="rect">
              <a:avLst/>
            </a:prstGeom>
            <a:solidFill>
              <a:srgbClr val="A9C50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22A37D2-71EF-1A41-AC7E-A0FC50E1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DDE89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E2D2B6D-97F6-1A4F-8C30-2EC983FD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801221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6E4058DC-A005-7C49-A2AE-145A5615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383" y="4140439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114401-5A6D-174F-AADB-12F192D8267B}"/>
                </a:ext>
              </a:extLst>
            </p:cNvPr>
            <p:cNvSpPr txBox="1"/>
            <p:nvPr/>
          </p:nvSpPr>
          <p:spPr>
            <a:xfrm>
              <a:off x="6638014" y="4845226"/>
              <a:ext cx="8563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DDE8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90%</a:t>
              </a:r>
              <a:endParaRPr lang="en-US" sz="3000" dirty="0">
                <a:latin typeface="+mj-l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57CD76-9F5C-E947-A138-923E737D03FC}"/>
                </a:ext>
              </a:extLst>
            </p:cNvPr>
            <p:cNvGrpSpPr/>
            <p:nvPr/>
          </p:nvGrpSpPr>
          <p:grpSpPr>
            <a:xfrm>
              <a:off x="5787082" y="2988424"/>
              <a:ext cx="1347228" cy="1243967"/>
              <a:chOff x="1045569" y="4750010"/>
              <a:chExt cx="1347228" cy="1243967"/>
            </a:xfrm>
          </p:grpSpPr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F17307EE-17CE-D546-932B-D142765D8A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0C5A9B8-8CD3-B644-B966-9F9FE1314716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858634EE-B2EB-BE4E-BFB2-86EF7B308F7F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4767F7B-F9A3-0849-B7D4-B7371678E51B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DC2652-BEA3-904C-A31D-296431DC208E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007D61E8-2F51-714A-9185-7E9FE49BB437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AF87E17-2B5F-ED49-8ED9-4E32E8A08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538171" cy="1244671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33DA674B-403A-B849-82CA-39913663F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409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7E9A883-C0C5-3148-BD46-26AD26890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52BF68D-8FC6-6941-AD98-9906D5D01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97144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24F69A1D-6DE0-E342-98E5-5A8C7BB9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409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3D65A8-F470-E441-80F3-D5B0DB4B4D41}"/>
                </a:ext>
              </a:extLst>
            </p:cNvPr>
            <p:cNvSpPr txBox="1"/>
            <p:nvPr/>
          </p:nvSpPr>
          <p:spPr>
            <a:xfrm>
              <a:off x="7566857" y="4068361"/>
              <a:ext cx="11095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B0B0B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100%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58F34C2-D4CF-C747-A5CA-4E394C674E5E}"/>
                </a:ext>
              </a:extLst>
            </p:cNvPr>
            <p:cNvGrpSpPr/>
            <p:nvPr/>
          </p:nvGrpSpPr>
          <p:grpSpPr>
            <a:xfrm>
              <a:off x="7079993" y="2234735"/>
              <a:ext cx="1347228" cy="1243967"/>
              <a:chOff x="1045569" y="4750010"/>
              <a:chExt cx="1347228" cy="1243967"/>
            </a:xfrm>
          </p:grpSpPr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8A699492-9E74-4040-B1FD-F7C726C98056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0520BD16-6A16-E546-A1DD-9E2F39B30771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4712DCA4-5B5F-0243-9249-BF9971BD65A6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6B8109A-7476-1040-807C-1A39C05DE34A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88F62A8-66D6-D643-BD1C-6A8D82E9DC8D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58A72F48-169B-8140-8637-C1172914D0E2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7139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5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/>
              <a:t>Hazem </a:t>
            </a:r>
            <a:r>
              <a:rPr lang="de-DE" err="1"/>
              <a:t>Elsaid</a:t>
            </a:r>
            <a:r>
              <a:rPr lang="de-DE"/>
              <a:t> Ibrahim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err="1"/>
              <a:t>Hazem.a.elsaid@fau.de</a:t>
            </a:r>
            <a:endParaRPr lang="de-DE"/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C8B9B86D-8A5C-CD47-8AAC-AC569B07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452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7E28-CEEC-2349-A4F7-D3584D41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B53E-0C65-7446-BA9E-40CA92CF5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409B82-CF96-A24A-B605-5358353ECD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A7894-3E11-E140-A758-C2F0E9A98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F65E02-F21E-0846-9C0D-E76FE52024EC}" type="datetime3">
              <a:rPr lang="de-DE" smtClean="0"/>
              <a:t>21/05/2018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46B46-9F2A-D243-9AA8-6228282B6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75089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defTabSz="503238" eaLnBrk="1" hangingPunct="1"/>
            <a:r>
              <a:rPr lang="de-DE" err="1"/>
              <a:t>Graphic</a:t>
            </a:r>
            <a:r>
              <a:rPr lang="de-DE"/>
              <a:t> </a:t>
            </a:r>
            <a:r>
              <a:rPr lang="de-DE" err="1"/>
              <a:t>elements</a:t>
            </a:r>
            <a:br>
              <a:rPr lang="de-DE"/>
            </a:br>
            <a:r>
              <a:rPr lang="de-DE" err="1"/>
              <a:t>Boxes</a:t>
            </a:r>
            <a:r>
              <a:rPr lang="de-DE"/>
              <a:t>, </a:t>
            </a:r>
            <a:r>
              <a:rPr lang="de-DE" err="1"/>
              <a:t>arrows</a:t>
            </a:r>
            <a:r>
              <a:rPr lang="de-DE"/>
              <a:t>, </a:t>
            </a:r>
            <a:r>
              <a:rPr lang="de-DE" err="1"/>
              <a:t>bonds</a:t>
            </a:r>
            <a:r>
              <a:rPr lang="de-DE"/>
              <a:t> and </a:t>
            </a:r>
            <a:r>
              <a:rPr lang="de-DE" err="1"/>
              <a:t>lines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700807"/>
            <a:ext cx="8208000" cy="4392489"/>
          </a:xfrm>
        </p:spPr>
        <p:txBody>
          <a:bodyPr/>
          <a:lstStyle/>
          <a:p>
            <a:r>
              <a:rPr lang="de-DE" err="1"/>
              <a:t>Following</a:t>
            </a:r>
            <a:r>
              <a:rPr lang="de-DE"/>
              <a:t> </a:t>
            </a:r>
            <a:r>
              <a:rPr lang="de-DE" err="1"/>
              <a:t>elements</a:t>
            </a:r>
            <a:r>
              <a:rPr lang="de-DE"/>
              <a:t> </a:t>
            </a:r>
            <a:r>
              <a:rPr lang="de-DE" err="1"/>
              <a:t>could</a:t>
            </a:r>
            <a:r>
              <a:rPr lang="de-DE"/>
              <a:t> be copy/</a:t>
            </a:r>
            <a:r>
              <a:rPr lang="de-DE" err="1"/>
              <a:t>pasted</a:t>
            </a:r>
            <a:r>
              <a:rPr lang="de-DE"/>
              <a:t> in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presentation</a:t>
            </a:r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66725" y="3102011"/>
            <a:ext cx="433388" cy="431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>
              <a:solidFill>
                <a:schemeClr val="bg2"/>
              </a:solidFill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042988" y="3102011"/>
            <a:ext cx="1081087" cy="7921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2" name="Rectangle 30"/>
          <p:cNvSpPr>
            <a:spLocks noChangeArrowheads="1"/>
          </p:cNvSpPr>
          <p:nvPr/>
        </p:nvSpPr>
        <p:spPr bwMode="auto">
          <a:xfrm>
            <a:off x="2266950" y="3102011"/>
            <a:ext cx="23050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Coloured</a:t>
            </a:r>
            <a:r>
              <a:rPr lang="de-DE" sz="1400"/>
              <a:t> box 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Grey</a:t>
            </a:r>
          </a:p>
        </p:txBody>
      </p:sp>
      <p:sp>
        <p:nvSpPr>
          <p:cNvPr id="9223" name="AutoShape 16"/>
          <p:cNvSpPr>
            <a:spLocks noChangeArrowheads="1"/>
          </p:cNvSpPr>
          <p:nvPr/>
        </p:nvSpPr>
        <p:spPr bwMode="auto">
          <a:xfrm>
            <a:off x="5940425" y="3821148"/>
            <a:ext cx="287338" cy="576263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4" name="AutoShape 17"/>
          <p:cNvSpPr>
            <a:spLocks noChangeArrowheads="1"/>
          </p:cNvSpPr>
          <p:nvPr/>
        </p:nvSpPr>
        <p:spPr bwMode="auto">
          <a:xfrm>
            <a:off x="6516688" y="3821148"/>
            <a:ext cx="287337" cy="576263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5" name="AutoShape 18"/>
          <p:cNvSpPr>
            <a:spLocks noChangeArrowheads="1"/>
          </p:cNvSpPr>
          <p:nvPr/>
        </p:nvSpPr>
        <p:spPr bwMode="auto">
          <a:xfrm>
            <a:off x="6877050" y="4110073"/>
            <a:ext cx="574675" cy="287338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6" name="AutoShape 19"/>
          <p:cNvSpPr>
            <a:spLocks noChangeArrowheads="1"/>
          </p:cNvSpPr>
          <p:nvPr/>
        </p:nvSpPr>
        <p:spPr bwMode="auto">
          <a:xfrm>
            <a:off x="7524750" y="4110073"/>
            <a:ext cx="576263" cy="287338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7" name="AutoShape 20"/>
          <p:cNvSpPr>
            <a:spLocks noChangeArrowheads="1"/>
          </p:cNvSpPr>
          <p:nvPr/>
        </p:nvSpPr>
        <p:spPr bwMode="auto">
          <a:xfrm>
            <a:off x="4787900" y="3678273"/>
            <a:ext cx="431800" cy="287338"/>
          </a:xfrm>
          <a:prstGeom prst="leftArrow">
            <a:avLst>
              <a:gd name="adj1" fmla="val 53120"/>
              <a:gd name="adj2" fmla="val 51163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8" name="AutoShape 21"/>
          <p:cNvSpPr>
            <a:spLocks noChangeArrowheads="1"/>
          </p:cNvSpPr>
          <p:nvPr/>
        </p:nvSpPr>
        <p:spPr bwMode="auto">
          <a:xfrm>
            <a:off x="5364163" y="3678273"/>
            <a:ext cx="431800" cy="288925"/>
          </a:xfrm>
          <a:prstGeom prst="rightArrow">
            <a:avLst>
              <a:gd name="adj1" fmla="val 50000"/>
              <a:gd name="adj2" fmla="val 4940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9" name="Line 22"/>
          <p:cNvSpPr>
            <a:spLocks noChangeShapeType="1"/>
          </p:cNvSpPr>
          <p:nvPr/>
        </p:nvSpPr>
        <p:spPr bwMode="auto">
          <a:xfrm>
            <a:off x="4932363" y="3244886"/>
            <a:ext cx="360362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0" name="Line 23"/>
          <p:cNvSpPr>
            <a:spLocks noChangeShapeType="1"/>
          </p:cNvSpPr>
          <p:nvPr/>
        </p:nvSpPr>
        <p:spPr bwMode="auto">
          <a:xfrm flipV="1">
            <a:off x="4932363" y="3533811"/>
            <a:ext cx="287337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1" name="Line 24"/>
          <p:cNvSpPr>
            <a:spLocks noChangeShapeType="1"/>
          </p:cNvSpPr>
          <p:nvPr/>
        </p:nvSpPr>
        <p:spPr bwMode="auto">
          <a:xfrm flipH="1">
            <a:off x="5321300" y="3244886"/>
            <a:ext cx="360363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2" name="Line 25"/>
          <p:cNvSpPr>
            <a:spLocks noChangeShapeType="1"/>
          </p:cNvSpPr>
          <p:nvPr/>
        </p:nvSpPr>
        <p:spPr bwMode="auto">
          <a:xfrm flipH="1">
            <a:off x="5364163" y="3533811"/>
            <a:ext cx="3175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3" name="Line 26"/>
          <p:cNvSpPr>
            <a:spLocks noChangeShapeType="1"/>
          </p:cNvSpPr>
          <p:nvPr/>
        </p:nvSpPr>
        <p:spPr bwMode="auto">
          <a:xfrm>
            <a:off x="4932363" y="4110073"/>
            <a:ext cx="719137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4" name="Rectangle 28"/>
          <p:cNvSpPr>
            <a:spLocks noChangeArrowheads="1"/>
          </p:cNvSpPr>
          <p:nvPr/>
        </p:nvSpPr>
        <p:spPr bwMode="auto">
          <a:xfrm>
            <a:off x="5940425" y="3102011"/>
            <a:ext cx="27368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Arrows</a:t>
            </a:r>
            <a:r>
              <a:rPr lang="de-DE" sz="1400"/>
              <a:t> and </a:t>
            </a:r>
            <a:r>
              <a:rPr lang="de-DE" sz="1400" err="1"/>
              <a:t>bonds</a:t>
            </a:r>
            <a:endParaRPr lang="de-DE" sz="1400"/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 err="1"/>
              <a:t>LIKE-blue</a:t>
            </a:r>
            <a:endParaRPr lang="de-DE" sz="1400"/>
          </a:p>
        </p:txBody>
      </p:sp>
      <p:sp>
        <p:nvSpPr>
          <p:cNvPr id="9235" name="Line 6"/>
          <p:cNvSpPr>
            <a:spLocks noChangeShapeType="1"/>
          </p:cNvSpPr>
          <p:nvPr/>
        </p:nvSpPr>
        <p:spPr bwMode="auto">
          <a:xfrm>
            <a:off x="5364163" y="4686336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6" name="Line 7"/>
          <p:cNvSpPr>
            <a:spLocks noChangeShapeType="1"/>
          </p:cNvSpPr>
          <p:nvPr/>
        </p:nvSpPr>
        <p:spPr bwMode="auto">
          <a:xfrm>
            <a:off x="4787900" y="4686336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7" name="Line 8"/>
          <p:cNvSpPr>
            <a:spLocks noChangeShapeType="1"/>
          </p:cNvSpPr>
          <p:nvPr/>
        </p:nvSpPr>
        <p:spPr bwMode="auto">
          <a:xfrm>
            <a:off x="4787900" y="4829211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8" name="Line 9"/>
          <p:cNvSpPr>
            <a:spLocks noChangeShapeType="1"/>
          </p:cNvSpPr>
          <p:nvPr/>
        </p:nvSpPr>
        <p:spPr bwMode="auto">
          <a:xfrm>
            <a:off x="5364163" y="4829211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9" name="Line 10"/>
          <p:cNvSpPr>
            <a:spLocks noChangeShapeType="1"/>
          </p:cNvSpPr>
          <p:nvPr/>
        </p:nvSpPr>
        <p:spPr bwMode="auto">
          <a:xfrm>
            <a:off x="4787900" y="4973673"/>
            <a:ext cx="431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0" name="Line 11"/>
          <p:cNvSpPr>
            <a:spLocks noChangeShapeType="1"/>
          </p:cNvSpPr>
          <p:nvPr/>
        </p:nvSpPr>
        <p:spPr bwMode="auto">
          <a:xfrm>
            <a:off x="4787900" y="5118136"/>
            <a:ext cx="431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1" name="Line 12"/>
          <p:cNvSpPr>
            <a:spLocks noChangeShapeType="1"/>
          </p:cNvSpPr>
          <p:nvPr/>
        </p:nvSpPr>
        <p:spPr bwMode="auto">
          <a:xfrm>
            <a:off x="4787900" y="5261011"/>
            <a:ext cx="4318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2" name="Line 13"/>
          <p:cNvSpPr>
            <a:spLocks noChangeShapeType="1"/>
          </p:cNvSpPr>
          <p:nvPr/>
        </p:nvSpPr>
        <p:spPr bwMode="auto">
          <a:xfrm>
            <a:off x="4787900" y="5405473"/>
            <a:ext cx="431800" cy="0"/>
          </a:xfrm>
          <a:prstGeom prst="line">
            <a:avLst/>
          </a:prstGeom>
          <a:noFill/>
          <a:ln w="635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3" name="Rectangle 14"/>
          <p:cNvSpPr>
            <a:spLocks noChangeArrowheads="1"/>
          </p:cNvSpPr>
          <p:nvPr/>
        </p:nvSpPr>
        <p:spPr bwMode="auto">
          <a:xfrm>
            <a:off x="469900" y="4548223"/>
            <a:ext cx="431800" cy="4318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4" name="Rectangle 15"/>
          <p:cNvSpPr>
            <a:spLocks noChangeArrowheads="1"/>
          </p:cNvSpPr>
          <p:nvPr/>
        </p:nvSpPr>
        <p:spPr bwMode="auto">
          <a:xfrm>
            <a:off x="1042988" y="4548223"/>
            <a:ext cx="1081087" cy="1081088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5" name="Rectangle 27"/>
          <p:cNvSpPr>
            <a:spLocks noChangeArrowheads="1"/>
          </p:cNvSpPr>
          <p:nvPr/>
        </p:nvSpPr>
        <p:spPr bwMode="auto">
          <a:xfrm>
            <a:off x="5940425" y="4541873"/>
            <a:ext cx="2736850" cy="112471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Lines 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dashed</a:t>
            </a:r>
            <a:r>
              <a:rPr lang="de-DE" sz="1400"/>
              <a:t>: 1 pt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drawn</a:t>
            </a:r>
            <a:r>
              <a:rPr lang="de-DE" sz="1400"/>
              <a:t> </a:t>
            </a:r>
            <a:r>
              <a:rPr lang="de-DE" sz="1400" err="1"/>
              <a:t>througt</a:t>
            </a:r>
            <a:r>
              <a:rPr lang="de-DE" sz="1400"/>
              <a:t>: 1, 2, 3, 4 and 5 pt</a:t>
            </a:r>
          </a:p>
        </p:txBody>
      </p:sp>
      <p:sp>
        <p:nvSpPr>
          <p:cNvPr id="9246" name="Rectangle 29"/>
          <p:cNvSpPr>
            <a:spLocks noChangeArrowheads="1"/>
          </p:cNvSpPr>
          <p:nvPr/>
        </p:nvSpPr>
        <p:spPr bwMode="auto">
          <a:xfrm>
            <a:off x="2266950" y="4537111"/>
            <a:ext cx="2305050" cy="141710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Box </a:t>
            </a:r>
            <a:r>
              <a:rPr lang="de-DE" sz="1400" err="1"/>
              <a:t>with</a:t>
            </a:r>
            <a:r>
              <a:rPr lang="de-DE" sz="1400"/>
              <a:t> </a:t>
            </a:r>
            <a:r>
              <a:rPr lang="de-DE" sz="1400" err="1"/>
              <a:t>outline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depending</a:t>
            </a:r>
            <a:r>
              <a:rPr lang="de-DE" sz="1400"/>
              <a:t> on the box </a:t>
            </a:r>
            <a:r>
              <a:rPr lang="de-DE" sz="1400" err="1"/>
              <a:t>size</a:t>
            </a:r>
            <a:r>
              <a:rPr lang="de-DE" sz="1400"/>
              <a:t> 2, 4, 6, 8 pt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Small box  &lt;–&gt; </a:t>
            </a:r>
            <a:r>
              <a:rPr lang="de-DE" sz="1400" err="1"/>
              <a:t>thin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Big box &lt; –&gt; </a:t>
            </a:r>
            <a:r>
              <a:rPr lang="de-DE" sz="1400" err="1"/>
              <a:t>thick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</p:txBody>
      </p:sp>
      <p:sp>
        <p:nvSpPr>
          <p:cNvPr id="9247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D13216-A6AC-7043-B2A7-D6AC5D30DD6B}" type="datetime3">
              <a:rPr lang="de-DE" smtClean="0"/>
              <a:t>21/05/2018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RFID Reading Efficiency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0F068-E1BA-A44C-970B-1E9FD0BCC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28" y="2711568"/>
            <a:ext cx="5046460" cy="272131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E8084-EDD6-F746-8120-6191D88FED35}"/>
              </a:ext>
            </a:extLst>
          </p:cNvPr>
          <p:cNvGrpSpPr/>
          <p:nvPr/>
        </p:nvGrpSpPr>
        <p:grpSpPr>
          <a:xfrm>
            <a:off x="7023404" y="2767833"/>
            <a:ext cx="1624360" cy="3319124"/>
            <a:chOff x="7149047" y="2774171"/>
            <a:chExt cx="1624360" cy="331912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FC7936D-CB8E-1E45-B3B9-014072F07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C527CBE-86BE-7F47-A273-11284B904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015BE26-DE9D-D848-B998-C0FD0D15C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1593F7C-D714-5C44-BB3F-3E0964EB4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2F679194-FBF7-3E40-A499-ABA13827D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342278C-3F8D-E448-A5AA-6712090E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7E4C4FF-1E92-904A-A3F4-AC772E398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9047" y="3373185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D9A073E-C224-B240-82C5-5FB86BF27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6" name="Cloud Callout 85">
            <a:extLst>
              <a:ext uri="{FF2B5EF4-FFF2-40B4-BE49-F238E27FC236}">
                <a16:creationId xmlns:a16="http://schemas.microsoft.com/office/drawing/2014/main" id="{807C47FA-15E0-9741-9C89-04D30BABE50F}"/>
              </a:ext>
            </a:extLst>
          </p:cNvPr>
          <p:cNvSpPr/>
          <p:nvPr/>
        </p:nvSpPr>
        <p:spPr bwMode="auto">
          <a:xfrm>
            <a:off x="1259632" y="3304320"/>
            <a:ext cx="2088232" cy="853080"/>
          </a:xfrm>
          <a:prstGeom prst="cloudCallout">
            <a:avLst>
              <a:gd name="adj1" fmla="val 50511"/>
              <a:gd name="adj2" fmla="val 6606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67" name="Cloud Callout 66">
            <a:extLst>
              <a:ext uri="{FF2B5EF4-FFF2-40B4-BE49-F238E27FC236}">
                <a16:creationId xmlns:a16="http://schemas.microsoft.com/office/drawing/2014/main" id="{AFB80146-9029-334F-9129-29B0617C1C1F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5A0E0199-6A2A-8A4D-976F-084E3FA86B52}"/>
              </a:ext>
            </a:extLst>
          </p:cNvPr>
          <p:cNvSpPr>
            <a:spLocks/>
          </p:cNvSpPr>
          <p:nvPr/>
        </p:nvSpPr>
        <p:spPr bwMode="auto">
          <a:xfrm>
            <a:off x="1331640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17F986FF-2030-8C4D-8E6C-152A8478BCB6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2383AC-410B-3749-BAF2-8CD6C3C257A2}"/>
              </a:ext>
            </a:extLst>
          </p:cNvPr>
          <p:cNvGrpSpPr/>
          <p:nvPr/>
        </p:nvGrpSpPr>
        <p:grpSpPr>
          <a:xfrm>
            <a:off x="1136540" y="4849329"/>
            <a:ext cx="1347228" cy="1243967"/>
            <a:chOff x="1045569" y="4750010"/>
            <a:chExt cx="1347228" cy="1243967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CA8CDF1E-9FC5-6340-9438-6CBEC224D83B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62557DD-BF2D-2E44-9621-1F7FEFA66689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71A00DF2-7E5D-274A-9EE7-754489E9C8D3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5455B9-F7BB-AE46-B476-677E67F80174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A63F94-F175-6F47-9037-7B665DEFBF53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B9EF4DA-B311-E344-98F1-BC2679BF698C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73968A-FE66-F34C-B4D7-B6B579EDBA64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2B6A43-F23F-4C42-88B8-1EC2ED8FCC19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BC92C66-E311-424B-9B63-9D833DD212DA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55FBDD07-8657-F741-B85F-4A5FCBC3D8C6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949C49F-0F8D-2B40-B74D-AD0AA4A37F31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4EBCC2-9D4F-0448-ACB2-C507EFB688A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1AA19719-771E-3C4F-98B5-E804D7847717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4102BD0-9D77-E14B-B148-6C119724F69B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98964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67" grpId="0" animBg="1"/>
      <p:bldP spid="30" grpId="0" animBg="1"/>
      <p:bldP spid="32" grpId="0" animBg="1"/>
      <p:bldP spid="6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Charts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de-DE" sz="1400"/>
              <a:t>These Charts </a:t>
            </a:r>
            <a:r>
              <a:rPr lang="de-DE" sz="1400" err="1"/>
              <a:t>are</a:t>
            </a:r>
            <a:r>
              <a:rPr lang="de-DE" sz="1400"/>
              <a:t> </a:t>
            </a:r>
            <a:r>
              <a:rPr lang="de-DE" sz="1400" err="1"/>
              <a:t>editable</a:t>
            </a:r>
            <a:r>
              <a:rPr lang="de-DE" sz="1400"/>
              <a:t> and </a:t>
            </a:r>
            <a:r>
              <a:rPr lang="de-DE" sz="1400" err="1"/>
              <a:t>could</a:t>
            </a:r>
            <a:r>
              <a:rPr lang="de-DE" sz="1400"/>
              <a:t> be copy/</a:t>
            </a:r>
            <a:r>
              <a:rPr lang="de-DE" sz="1400" err="1"/>
              <a:t>pasted</a:t>
            </a:r>
            <a:r>
              <a:rPr lang="de-DE" sz="1400"/>
              <a:t> in </a:t>
            </a:r>
            <a:r>
              <a:rPr lang="de-DE" sz="1400" err="1"/>
              <a:t>your</a:t>
            </a:r>
            <a:r>
              <a:rPr lang="de-DE" sz="1400"/>
              <a:t> </a:t>
            </a:r>
            <a:r>
              <a:rPr lang="de-DE" sz="1400" err="1"/>
              <a:t>presentation</a:t>
            </a:r>
            <a:r>
              <a:rPr lang="de-DE" sz="1400"/>
              <a:t>. </a:t>
            </a:r>
            <a:br>
              <a:rPr lang="de-DE" sz="1400"/>
            </a:br>
            <a:r>
              <a:rPr lang="de-DE" sz="1400"/>
              <a:t>For </a:t>
            </a:r>
            <a:r>
              <a:rPr lang="de-DE" sz="1400" err="1"/>
              <a:t>any</a:t>
            </a:r>
            <a:r>
              <a:rPr lang="de-DE" sz="1400"/>
              <a:t> </a:t>
            </a:r>
            <a:r>
              <a:rPr lang="de-DE" sz="1400" err="1"/>
              <a:t>changes</a:t>
            </a:r>
            <a:r>
              <a:rPr lang="de-DE" sz="1400"/>
              <a:t> in </a:t>
            </a:r>
            <a:r>
              <a:rPr lang="de-DE" sz="1400" err="1"/>
              <a:t>colour</a:t>
            </a:r>
            <a:r>
              <a:rPr lang="de-DE" sz="1400"/>
              <a:t> </a:t>
            </a:r>
            <a:r>
              <a:rPr lang="de-DE" sz="1400" err="1"/>
              <a:t>or</a:t>
            </a:r>
            <a:r>
              <a:rPr lang="de-DE" sz="1400"/>
              <a:t> </a:t>
            </a:r>
            <a:r>
              <a:rPr lang="de-DE" sz="1400" err="1"/>
              <a:t>formatting</a:t>
            </a:r>
            <a:r>
              <a:rPr lang="de-DE" sz="1400"/>
              <a:t>: </a:t>
            </a:r>
            <a:br>
              <a:rPr lang="de-DE" sz="1400"/>
            </a:br>
            <a:r>
              <a:rPr lang="de-DE" sz="1400" err="1"/>
              <a:t>Strg</a:t>
            </a:r>
            <a:r>
              <a:rPr lang="de-DE" sz="1400"/>
              <a:t> - Insert </a:t>
            </a:r>
            <a:r>
              <a:rPr lang="de-DE" sz="1400" err="1"/>
              <a:t>options</a:t>
            </a:r>
            <a:r>
              <a:rPr lang="de-DE" sz="1400"/>
              <a:t> - Original </a:t>
            </a:r>
            <a:r>
              <a:rPr lang="de-DE" sz="1400" err="1"/>
              <a:t>formatting</a:t>
            </a:r>
            <a:r>
              <a:rPr lang="de-DE" sz="1400"/>
              <a:t>.</a:t>
            </a:r>
          </a:p>
          <a:p>
            <a:endParaRPr lang="de-DE" sz="140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/>
      </p:sp>
      <p:graphicFrame>
        <p:nvGraphicFramePr>
          <p:cNvPr id="2" name="Diagramm 69"/>
          <p:cNvGraphicFramePr>
            <a:graphicFrameLocks/>
          </p:cNvGraphicFramePr>
          <p:nvPr/>
        </p:nvGraphicFramePr>
        <p:xfrm>
          <a:off x="466725" y="2700338"/>
          <a:ext cx="3960813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296" name="Gerade Verbindung 2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302564"/>
              </p:ext>
            </p:extLst>
          </p:nvPr>
        </p:nvGraphicFramePr>
        <p:xfrm>
          <a:off x="4572000" y="2700338"/>
          <a:ext cx="4105275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3936951-B6E4-6B4C-B98D-0176FEB2D1E4}" type="datetime3">
              <a:rPr lang="de-DE" smtClean="0"/>
              <a:t>21/05/2018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Name, Titel and Date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66725" y="1772815"/>
            <a:ext cx="8208000" cy="4320481"/>
          </a:xfrm>
        </p:spPr>
        <p:txBody>
          <a:bodyPr/>
          <a:lstStyle/>
          <a:p>
            <a:r>
              <a:rPr lang="de-DE" sz="1400"/>
              <a:t>To </a:t>
            </a:r>
            <a:r>
              <a:rPr lang="de-DE" sz="1400" err="1"/>
              <a:t>add</a:t>
            </a:r>
            <a:r>
              <a:rPr lang="de-DE" sz="1400"/>
              <a:t> Name, Titel and Date: Insert – Header and </a:t>
            </a:r>
            <a:r>
              <a:rPr lang="de-DE" sz="1400" err="1"/>
              <a:t>Footer</a:t>
            </a:r>
            <a:endParaRPr lang="de-DE" sz="140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247383" y="2905145"/>
            <a:ext cx="1152128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>
                <a:latin typeface="+mj-lt"/>
              </a:rPr>
              <a:t>Click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54F70C-1C5C-F54B-8CE9-00F6E176CBA2}" type="datetime3">
              <a:rPr lang="de-DE" smtClean="0"/>
              <a:t>21/05/2018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6756" y="3105200"/>
            <a:ext cx="1434004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Date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11383" y="4725144"/>
            <a:ext cx="1879377" cy="492443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</a:t>
            </a:r>
            <a:r>
              <a:rPr lang="de-DE" sz="1300" err="1">
                <a:latin typeface="+mj-lt"/>
              </a:rPr>
              <a:t>Footer</a:t>
            </a:r>
            <a:r>
              <a:rPr lang="de-DE" sz="1300">
                <a:latin typeface="+mj-lt"/>
              </a:rPr>
              <a:t>&gt; Enter Name and Titel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3688" y="5336833"/>
            <a:ext cx="802927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endParaRPr lang="de-DE" sz="1300">
              <a:latin typeface="+mj-lt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2687642" y="2260688"/>
            <a:ext cx="4437267" cy="3797378"/>
            <a:chOff x="2687642" y="2260688"/>
            <a:chExt cx="4437267" cy="3797378"/>
          </a:xfrm>
        </p:grpSpPr>
        <p:pic>
          <p:nvPicPr>
            <p:cNvPr id="1026" name="Picture 2" descr="Change or delete headers or footer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42" y="2260688"/>
              <a:ext cx="4437267" cy="3797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2928449" y="5375305"/>
              <a:ext cx="4320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>
                  <a:solidFill>
                    <a:srgbClr val="00406F"/>
                  </a:solidFill>
                  <a:latin typeface="Arial Unicode MS"/>
                  <a:ea typeface="Arial Unicode MS"/>
                  <a:cs typeface="Arial Unicode MS"/>
                </a:rPr>
                <a:t>✓</a:t>
              </a:r>
              <a:endParaRPr lang="de-DE" sz="800" b="1">
                <a:solidFill>
                  <a:srgbClr val="00406F"/>
                </a:solidFill>
                <a:latin typeface="+mj-lt"/>
              </a:endParaRPr>
            </a:p>
          </p:txBody>
        </p:sp>
      </p:grpSp>
      <p:sp>
        <p:nvSpPr>
          <p:cNvPr id="17" name="Line 23"/>
          <p:cNvSpPr>
            <a:spLocks noChangeShapeType="1"/>
          </p:cNvSpPr>
          <p:nvPr/>
        </p:nvSpPr>
        <p:spPr bwMode="auto">
          <a:xfrm flipH="1" flipV="1">
            <a:off x="2566616" y="548159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H="1" flipV="1">
            <a:off x="2590054" y="495751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 flipH="1" flipV="1">
            <a:off x="2590760" y="3249965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Line 23"/>
          <p:cNvSpPr>
            <a:spLocks noChangeShapeType="1"/>
          </p:cNvSpPr>
          <p:nvPr/>
        </p:nvSpPr>
        <p:spPr bwMode="auto">
          <a:xfrm flipV="1">
            <a:off x="6960046" y="3051339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6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Bogen 70">
            <a:extLst>
              <a:ext uri="{FF2B5EF4-FFF2-40B4-BE49-F238E27FC236}">
                <a16:creationId xmlns:a16="http://schemas.microsoft.com/office/drawing/2014/main" id="{908BB711-EC10-114F-88B1-1DC2F236D587}"/>
              </a:ext>
            </a:extLst>
          </p:cNvPr>
          <p:cNvSpPr/>
          <p:nvPr/>
        </p:nvSpPr>
        <p:spPr>
          <a:xfrm rot="3128449">
            <a:off x="5722719" y="2167081"/>
            <a:ext cx="591489" cy="67087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ogen 71">
            <a:extLst>
              <a:ext uri="{FF2B5EF4-FFF2-40B4-BE49-F238E27FC236}">
                <a16:creationId xmlns:a16="http://schemas.microsoft.com/office/drawing/2014/main" id="{9FE8D2FC-4689-C448-B99D-79593D6A4E81}"/>
              </a:ext>
            </a:extLst>
          </p:cNvPr>
          <p:cNvSpPr/>
          <p:nvPr/>
        </p:nvSpPr>
        <p:spPr>
          <a:xfrm rot="2911622">
            <a:off x="5714908" y="2076874"/>
            <a:ext cx="876357" cy="1011403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Bogen 72">
            <a:extLst>
              <a:ext uri="{FF2B5EF4-FFF2-40B4-BE49-F238E27FC236}">
                <a16:creationId xmlns:a16="http://schemas.microsoft.com/office/drawing/2014/main" id="{0CEBDD3B-54E2-5842-9AC7-E675FC9BEBAF}"/>
              </a:ext>
            </a:extLst>
          </p:cNvPr>
          <p:cNvSpPr/>
          <p:nvPr/>
        </p:nvSpPr>
        <p:spPr>
          <a:xfrm rot="2870662">
            <a:off x="5693173" y="1949952"/>
            <a:ext cx="1135431" cy="1313352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Bogen 73">
            <a:extLst>
              <a:ext uri="{FF2B5EF4-FFF2-40B4-BE49-F238E27FC236}">
                <a16:creationId xmlns:a16="http://schemas.microsoft.com/office/drawing/2014/main" id="{B9F66990-A635-D44E-9B58-1A214187502C}"/>
              </a:ext>
            </a:extLst>
          </p:cNvPr>
          <p:cNvSpPr/>
          <p:nvPr/>
        </p:nvSpPr>
        <p:spPr>
          <a:xfrm rot="2447006">
            <a:off x="5813262" y="1850793"/>
            <a:ext cx="1385668" cy="1568048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ogen 74">
            <a:extLst>
              <a:ext uri="{FF2B5EF4-FFF2-40B4-BE49-F238E27FC236}">
                <a16:creationId xmlns:a16="http://schemas.microsoft.com/office/drawing/2014/main" id="{B54647BD-73C7-AD4E-BA93-33D325865741}"/>
              </a:ext>
            </a:extLst>
          </p:cNvPr>
          <p:cNvSpPr/>
          <p:nvPr/>
        </p:nvSpPr>
        <p:spPr>
          <a:xfrm rot="2478378">
            <a:off x="5889092" y="1698645"/>
            <a:ext cx="1658644" cy="185382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5715B33-0517-7046-B546-200834097EC9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BE7193-3B07-5846-B2BF-B1109B9557F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45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Table </a:t>
            </a:r>
            <a:r>
              <a:rPr lang="de-DE" err="1"/>
              <a:t>sheets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en-US" sz="1400"/>
              <a:t>These Table sheets are editable and could be copy/pasted in your presentation. </a:t>
            </a:r>
            <a:br>
              <a:rPr lang="en-US" sz="1400"/>
            </a:br>
            <a:r>
              <a:rPr lang="en-US" sz="1400"/>
              <a:t>For any changes in </a:t>
            </a:r>
            <a:r>
              <a:rPr lang="en-US" sz="1400" err="1"/>
              <a:t>colour</a:t>
            </a:r>
            <a:r>
              <a:rPr lang="en-US" sz="1400"/>
              <a:t> or formatting:</a:t>
            </a:r>
            <a:br>
              <a:rPr lang="en-US" sz="1400"/>
            </a:br>
            <a:r>
              <a:rPr lang="en-US" sz="1400" err="1"/>
              <a:t>Strg</a:t>
            </a:r>
            <a:r>
              <a:rPr lang="en-US" sz="1400"/>
              <a:t> - Insert options - Original formatting.</a:t>
            </a:r>
          </a:p>
          <a:p>
            <a:endParaRPr lang="de-DE" sz="1400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cxnSp>
        <p:nvCxnSpPr>
          <p:cNvPr id="15365" name="Gerade Verbindung 9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2309"/>
              </p:ext>
            </p:extLst>
          </p:nvPr>
        </p:nvGraphicFramePr>
        <p:xfrm>
          <a:off x="466725" y="2701925"/>
          <a:ext cx="6256338" cy="3313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947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  <a:latin typeface="+mj-lt"/>
                        </a:rPr>
                        <a:t>Tabelle</a:t>
                      </a: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Lorem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ipsum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dolor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Sit</a:t>
                      </a:r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amet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consetetur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Magna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aliquyam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1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Duo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dolores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789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Stet clita kasd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7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Lorem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ipsum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947"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Total:</a:t>
                      </a: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2526</a:t>
                      </a: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54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426" name="Gerade Verbindung 11"/>
          <p:cNvCxnSpPr>
            <a:cxnSpLocks noChangeShapeType="1"/>
          </p:cNvCxnSpPr>
          <p:nvPr/>
        </p:nvCxnSpPr>
        <p:spPr bwMode="auto">
          <a:xfrm>
            <a:off x="6445250" y="2493963"/>
            <a:ext cx="0" cy="71437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7B04C4-8D55-574D-94FA-5FD54F447841}" type="datetime3">
              <a:rPr lang="de-DE" smtClean="0"/>
              <a:t>21/05/2018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 err="1"/>
              <a:t>Colours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66725" y="1700808"/>
            <a:ext cx="8208000" cy="4392488"/>
          </a:xfrm>
        </p:spPr>
        <p:txBody>
          <a:bodyPr/>
          <a:lstStyle/>
          <a:p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colours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Title / Content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Listing / </a:t>
            </a:r>
            <a:r>
              <a:rPr lang="de-DE" err="1"/>
              <a:t>Numbering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Graphics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Backround</a:t>
            </a:r>
            <a:endParaRPr lang="de-DE"/>
          </a:p>
          <a:p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Rechteck 2"/>
          <p:cNvSpPr/>
          <p:nvPr/>
        </p:nvSpPr>
        <p:spPr bwMode="auto">
          <a:xfrm>
            <a:off x="4572000" y="2852936"/>
            <a:ext cx="291616" cy="252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5021118" y="2852936"/>
            <a:ext cx="291616" cy="2523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436745" y="2852936"/>
            <a:ext cx="291616" cy="2523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5811414" y="2852936"/>
            <a:ext cx="291616" cy="252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4572000" y="3248658"/>
            <a:ext cx="291616" cy="2523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021118" y="2074962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572000" y="2074962"/>
            <a:ext cx="291616" cy="252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572000" y="2438084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021118" y="2438084"/>
            <a:ext cx="291616" cy="2523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4C36E5-A7DB-444F-9CD4-15135EE407DD}" type="datetime3">
              <a:rPr lang="de-DE" smtClean="0"/>
              <a:t>21/05/2018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921388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Estimation of the RFID Tags Population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estimation error versus the the collision recovery capability using  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2B39FBF-E305-B14B-BC32-7ECA2B5F1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51" y="3216310"/>
            <a:ext cx="6366148" cy="27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9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Percentage of the relative estimation error comparison using:</a:t>
                </a:r>
              </a:p>
              <a:p>
                <a:pPr lvl="1"/>
                <a:r>
                  <a:rPr lang="en-US" sz="1600" kern="0" dirty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047405"/>
              </p:ext>
            </p:extLst>
          </p:nvPr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09676626-F896-D049-A1A9-3AD045A5E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0" y="2780928"/>
            <a:ext cx="3822896" cy="2586144"/>
          </a:xfrm>
          <a:prstGeom prst="rect">
            <a:avLst/>
          </a:prstGeom>
        </p:spPr>
      </p:pic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5467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16B54A9-DF07-DD49-9C4E-8DADF0685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63" y="2780928"/>
            <a:ext cx="3990073" cy="2586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100" dirty="0">
                    <a:latin typeface="+mj-lt"/>
                  </a:rPr>
                  <a:t> %: Percentage of relative estimation error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 dirty="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51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 comparison using:</a:t>
                </a:r>
              </a:p>
              <a:p>
                <a:pPr lvl="1"/>
                <a:r>
                  <a:rPr lang="en-US" sz="1600" kern="0" dirty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/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222464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 dirty="0">
                    <a:latin typeface="+mj-lt"/>
                  </a:rPr>
                  <a:t>: Mean identification time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 dirty="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C3CCCC-3917-FB4C-87D1-0B8F502E59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3" y="2852935"/>
            <a:ext cx="3637739" cy="2573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5A39B-24F2-0D43-8DBD-0F6D6B7A3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94" y="2853724"/>
            <a:ext cx="3740592" cy="2600232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98374ED4-097C-884F-9C72-F2C64E64490F}"/>
              </a:ext>
            </a:extLst>
          </p:cNvPr>
          <p:cNvSpPr/>
          <p:nvPr/>
        </p:nvSpPr>
        <p:spPr bwMode="auto">
          <a:xfrm>
            <a:off x="8306498" y="4509120"/>
            <a:ext cx="144462" cy="216024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71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Estimation Systems:</a:t>
                </a:r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 dirty="0"/>
                  <a:t>,</a:t>
                </a:r>
                <a:r>
                  <a:rPr lang="pt-BR" sz="14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 dirty="0"/>
                  <a:t> are the number of successful,</a:t>
                </a:r>
                <a:br>
                  <a:rPr lang="en-US" sz="1400" kern="0" dirty="0"/>
                </a:br>
                <a:r>
                  <a:rPr lang="en-US" sz="1400" kern="0" dirty="0"/>
                  <a:t>collided, and empty slots </a:t>
                </a:r>
                <a:r>
                  <a:rPr lang="en-US" sz="1400" kern="0" dirty="0">
                    <a:solidFill>
                      <a:srgbClr val="C00000"/>
                    </a:solidFill>
                  </a:rPr>
                  <a:t>after</a:t>
                </a:r>
                <a:r>
                  <a:rPr lang="en-US" sz="1400" kern="0" dirty="0"/>
                  <a:t> collision</a:t>
                </a:r>
                <a:br>
                  <a:rPr lang="en-US" sz="1400" kern="0" dirty="0"/>
                </a:br>
                <a:r>
                  <a:rPr lang="en-US" sz="1400" kern="0" dirty="0"/>
                  <a:t>recovery</a:t>
                </a:r>
              </a:p>
              <a:p>
                <a:endParaRPr lang="en-US" sz="1600" kern="0" dirty="0"/>
              </a:p>
              <a:p>
                <a:r>
                  <a:rPr lang="en-US" sz="1600" kern="0" dirty="0"/>
                  <a:t>Proposed Estimation System: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1400" i="1" ker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400" kern="0" dirty="0"/>
                  <a:t> is the collision recovery probability</a:t>
                </a:r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 dirty="0"/>
                  <a:t>,</a:t>
                </a:r>
                <a:r>
                  <a:rPr lang="pt-BR" sz="14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 dirty="0"/>
                  <a:t> are the number of successful,</a:t>
                </a:r>
                <a:br>
                  <a:rPr lang="en-US" sz="1400" kern="0" dirty="0"/>
                </a:br>
                <a:r>
                  <a:rPr lang="en-US" sz="1400" kern="0" dirty="0"/>
                  <a:t>collided, and empty slots </a:t>
                </a:r>
                <a:r>
                  <a:rPr lang="en-US" sz="1400" kern="0" dirty="0">
                    <a:solidFill>
                      <a:srgbClr val="C00000"/>
                    </a:solidFill>
                  </a:rPr>
                  <a:t>before</a:t>
                </a:r>
                <a:r>
                  <a:rPr lang="en-US" sz="1400" kern="0" dirty="0"/>
                  <a:t> collision</a:t>
                </a:r>
                <a:br>
                  <a:rPr lang="en-US" sz="1400" kern="0" dirty="0"/>
                </a:br>
                <a:r>
                  <a:rPr lang="en-US" sz="1400" kern="0" dirty="0"/>
                  <a:t>recovery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3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3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3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3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3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3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300" kern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3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3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300" kern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300" kern="0" dirty="0"/>
              </a:p>
              <a:p>
                <a:pPr lvl="1"/>
                <a:endParaRPr lang="en-US" sz="1400" kern="0" dirty="0"/>
              </a:p>
              <a:p>
                <a:pPr lvl="1"/>
                <a:endParaRPr lang="en-US" sz="1400" kern="0" dirty="0"/>
              </a:p>
              <a:p>
                <a:pPr lvl="1"/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3"/>
                <a:stretch>
                  <a:fillRect l="-296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5180099" y="1340769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3202544" y="3861048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164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Proposed Estimation System:</a:t>
            </a:r>
          </a:p>
          <a:p>
            <a:pPr lvl="1"/>
            <a:endParaRPr lang="en-US" sz="1400" kern="0" dirty="0"/>
          </a:p>
          <a:p>
            <a:pPr lvl="1"/>
            <a:endParaRPr lang="en-US" sz="1400" kern="0" dirty="0"/>
          </a:p>
          <a:p>
            <a:pPr lvl="1"/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feil nach unten 64">
            <a:extLst>
              <a:ext uri="{FF2B5EF4-FFF2-40B4-BE49-F238E27FC236}">
                <a16:creationId xmlns:a16="http://schemas.microsoft.com/office/drawing/2014/main" id="{FD707427-3E3E-FD42-BB11-9438C0C007EC}"/>
              </a:ext>
            </a:extLst>
          </p:cNvPr>
          <p:cNvSpPr/>
          <p:nvPr/>
        </p:nvSpPr>
        <p:spPr>
          <a:xfrm rot="16200000">
            <a:off x="4150467" y="1828181"/>
            <a:ext cx="259287" cy="486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/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4D6F46B2-3448-414E-A5E2-9FD2C0228D5D}"/>
              </a:ext>
            </a:extLst>
          </p:cNvPr>
          <p:cNvSpPr/>
          <p:nvPr/>
        </p:nvSpPr>
        <p:spPr>
          <a:xfrm rot="10800000">
            <a:off x="3111626" y="3548169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A7EB20-6D9C-764F-964D-C4465C8196FD}"/>
              </a:ext>
            </a:extLst>
          </p:cNvPr>
          <p:cNvSpPr/>
          <p:nvPr/>
        </p:nvSpPr>
        <p:spPr>
          <a:xfrm>
            <a:off x="3121696" y="4212535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87B323-C07A-D746-BF87-C8EB0D2AEEA5}"/>
              </a:ext>
            </a:extLst>
          </p:cNvPr>
          <p:cNvGrpSpPr/>
          <p:nvPr/>
        </p:nvGrpSpPr>
        <p:grpSpPr>
          <a:xfrm>
            <a:off x="4627082" y="3548169"/>
            <a:ext cx="1724902" cy="1918119"/>
            <a:chOff x="5439386" y="1798913"/>
            <a:chExt cx="2320952" cy="226906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A666710-10BF-A54F-9043-D3A29B5DA9CA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9"/>
                  <a:stretch>
                    <a:fillRect t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03F81-43C8-D742-9612-0E5CAF775089}"/>
              </a:ext>
            </a:extLst>
          </p:cNvPr>
          <p:cNvGrpSpPr/>
          <p:nvPr/>
        </p:nvGrpSpPr>
        <p:grpSpPr>
          <a:xfrm>
            <a:off x="4424435" y="1140740"/>
            <a:ext cx="1724902" cy="1918119"/>
            <a:chOff x="5439386" y="1798913"/>
            <a:chExt cx="2320952" cy="226906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46C711B-F441-AD4E-86F1-DA4C33B59960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10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5555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7223D9F5-8240-814D-B283-D945A43BFC26}"/>
              </a:ext>
            </a:extLst>
          </p:cNvPr>
          <p:cNvSpPr/>
          <p:nvPr/>
        </p:nvSpPr>
        <p:spPr>
          <a:xfrm rot="10800000">
            <a:off x="3923930" y="1798913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CD4ABD-A612-7B4A-AF4D-63EDAF98D202}"/>
              </a:ext>
            </a:extLst>
          </p:cNvPr>
          <p:cNvSpPr/>
          <p:nvPr/>
        </p:nvSpPr>
        <p:spPr>
          <a:xfrm>
            <a:off x="3934000" y="2463279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5C4A65-B561-FF4C-9656-12B1B068F97A}"/>
              </a:ext>
            </a:extLst>
          </p:cNvPr>
          <p:cNvGrpSpPr/>
          <p:nvPr/>
        </p:nvGrpSpPr>
        <p:grpSpPr>
          <a:xfrm>
            <a:off x="5439386" y="1798913"/>
            <a:ext cx="1724902" cy="1918119"/>
            <a:chOff x="5439386" y="1798913"/>
            <a:chExt cx="2320952" cy="226906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62432A-116D-7D43-8BD1-BBDE69529A57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4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5482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09FC-65C2-6748-913C-A8D45B6B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4CCD6-F429-C740-BFE9-A8BAB4CBD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21/05/2018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0F0CE-8A74-B147-A5A4-69875A88F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A6088-A9CD-2643-B426-A2259D01E462}"/>
              </a:ext>
            </a:extLst>
          </p:cNvPr>
          <p:cNvGrpSpPr/>
          <p:nvPr/>
        </p:nvGrpSpPr>
        <p:grpSpPr>
          <a:xfrm>
            <a:off x="466725" y="1274318"/>
            <a:ext cx="8353747" cy="4588487"/>
            <a:chOff x="733426" y="1203137"/>
            <a:chExt cx="11174565" cy="4803684"/>
          </a:xfrm>
        </p:grpSpPr>
        <p:sp>
          <p:nvSpPr>
            <p:cNvPr id="7" name="Freeform: Shape 77">
              <a:extLst>
                <a:ext uri="{FF2B5EF4-FFF2-40B4-BE49-F238E27FC236}">
                  <a16:creationId xmlns:a16="http://schemas.microsoft.com/office/drawing/2014/main" id="{F9138BC4-33C3-4846-9753-66E1EDBF1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120313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2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3B8E701-12F5-7149-AC54-36892E423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682" y="120313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04</a:t>
              </a:r>
            </a:p>
          </p:txBody>
        </p:sp>
        <p:pic>
          <p:nvPicPr>
            <p:cNvPr id="9" name="Graphic 8" descr="Handshake">
              <a:extLst>
                <a:ext uri="{FF2B5EF4-FFF2-40B4-BE49-F238E27FC236}">
                  <a16:creationId xmlns:a16="http://schemas.microsoft.com/office/drawing/2014/main" id="{26C9ACDC-CC98-FB4F-AEC7-C2836E090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4017" y="1424052"/>
              <a:ext cx="757983" cy="757983"/>
            </a:xfrm>
            <a:prstGeom prst="rect">
              <a:avLst/>
            </a:prstGeom>
          </p:spPr>
        </p:pic>
        <p:sp>
          <p:nvSpPr>
            <p:cNvPr id="10" name="Freeform: Shape 80">
              <a:extLst>
                <a:ext uri="{FF2B5EF4-FFF2-40B4-BE49-F238E27FC236}">
                  <a16:creationId xmlns:a16="http://schemas.microsoft.com/office/drawing/2014/main" id="{F8CC7C6D-3EE0-724F-9389-81E188FD5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6" y="480626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79">
              <a:extLst>
                <a:ext uri="{FF2B5EF4-FFF2-40B4-BE49-F238E27FC236}">
                  <a16:creationId xmlns:a16="http://schemas.microsoft.com/office/drawing/2014/main" id="{A118FED9-91FF-F44B-A3C5-70A6F48E8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360497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78">
              <a:extLst>
                <a:ext uri="{FF2B5EF4-FFF2-40B4-BE49-F238E27FC236}">
                  <a16:creationId xmlns:a16="http://schemas.microsoft.com/office/drawing/2014/main" id="{E6731A24-A8E0-CC43-91BF-8408E540E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240442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8F6631D-6984-0F4B-B9D6-3B2F45A7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480626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01</a:t>
              </a: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AD59FAC-C530-704C-ABEC-6EA9E7B3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360497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02</a:t>
              </a: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C246A8-9CDA-B441-9CF4-82343B18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240442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03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6CAC7F-54A0-7D49-8736-344A0389F92C}"/>
                </a:ext>
              </a:extLst>
            </p:cNvPr>
            <p:cNvGrpSpPr/>
            <p:nvPr/>
          </p:nvGrpSpPr>
          <p:grpSpPr>
            <a:xfrm>
              <a:off x="6899194" y="1269442"/>
              <a:ext cx="5008797" cy="923776"/>
              <a:chOff x="8798342" y="1549864"/>
              <a:chExt cx="3184684" cy="92377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E412B-7AD5-D949-B450-838A2400BFAF}"/>
                  </a:ext>
                </a:extLst>
              </p:cNvPr>
              <p:cNvSpPr txBox="1"/>
              <p:nvPr/>
            </p:nvSpPr>
            <p:spPr>
              <a:xfrm>
                <a:off x="8798342" y="1549864"/>
                <a:ext cx="3184684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Proposed posteriori distribution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7513A2-827B-7647-A978-24E03D546B3E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F7B0E2-2E5C-9D43-B847-8A00E1A7BB7D}"/>
                </a:ext>
              </a:extLst>
            </p:cNvPr>
            <p:cNvGrpSpPr/>
            <p:nvPr/>
          </p:nvGrpSpPr>
          <p:grpSpPr>
            <a:xfrm>
              <a:off x="5896820" y="2472426"/>
              <a:ext cx="4619384" cy="923776"/>
              <a:chOff x="8921977" y="1549864"/>
              <a:chExt cx="2937088" cy="92377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5AE32F-CFDA-4347-9B2C-BECC89418B67}"/>
                  </a:ext>
                </a:extLst>
              </p:cNvPr>
              <p:cNvSpPr txBox="1"/>
              <p:nvPr/>
            </p:nvSpPr>
            <p:spPr>
              <a:xfrm>
                <a:off x="8921977" y="1549864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Normalized probability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E191C9-4107-9A42-947B-C959A2F8F8B1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10C7835-16E3-954F-9B1E-810EED0D90BE}"/>
                </a:ext>
              </a:extLst>
            </p:cNvPr>
            <p:cNvGrpSpPr/>
            <p:nvPr/>
          </p:nvGrpSpPr>
          <p:grpSpPr>
            <a:xfrm>
              <a:off x="4699994" y="3675408"/>
              <a:ext cx="4619384" cy="1077701"/>
              <a:chOff x="8921977" y="1549862"/>
              <a:chExt cx="2937088" cy="107770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A76371-5C16-0E4F-A5AE-63622EB5DAEC}"/>
                  </a:ext>
                </a:extLst>
              </p:cNvPr>
              <p:cNvSpPr txBox="1"/>
              <p:nvPr/>
            </p:nvSpPr>
            <p:spPr>
              <a:xfrm>
                <a:off x="8921977" y="1549862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Dense RFID network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r>
                      <a:rPr lang="en-US" sz="1600" kern="0" dirty="0"/>
                      <a:t>Poisson distribution with mean 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de-DE" sz="1600" ker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num>
                          <m:den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a14:m>
                    <a:endParaRPr lang="en-US" sz="1600" dirty="0"/>
                  </a:p>
                  <a:p>
                    <a:pPr algn="just"/>
                    <a:endPara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5DEA55-33A9-9A42-99D3-3FC5F33A86CD}"/>
                </a:ext>
              </a:extLst>
            </p:cNvPr>
            <p:cNvGrpSpPr/>
            <p:nvPr/>
          </p:nvGrpSpPr>
          <p:grpSpPr>
            <a:xfrm>
              <a:off x="3503166" y="4878392"/>
              <a:ext cx="6767333" cy="933243"/>
              <a:chOff x="8921976" y="1549863"/>
              <a:chExt cx="4302793" cy="93324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03DC1-B3F0-DD4B-8FF5-0C760DC037E0}"/>
                  </a:ext>
                </a:extLst>
              </p:cNvPr>
              <p:cNvSpPr txBox="1"/>
              <p:nvPr/>
            </p:nvSpPr>
            <p:spPr>
              <a:xfrm>
                <a:off x="8921976" y="1549863"/>
                <a:ext cx="4302793" cy="45109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Conventional ML posteriori distribution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ker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1400" i="1" kern="0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 ker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2" name="Picture Placeholder 10">
            <a:extLst>
              <a:ext uri="{FF2B5EF4-FFF2-40B4-BE49-F238E27FC236}">
                <a16:creationId xmlns:a16="http://schemas.microsoft.com/office/drawing/2014/main" id="{49EF5F5E-92A2-F147-8F1F-5F4A46C71B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33" name="Picture Placeholder 4">
            <a:extLst>
              <a:ext uri="{FF2B5EF4-FFF2-40B4-BE49-F238E27FC236}">
                <a16:creationId xmlns:a16="http://schemas.microsoft.com/office/drawing/2014/main" id="{F6B49177-7503-1047-A4D3-A71D3EBA0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/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066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Reading Process of the </a:t>
            </a:r>
            <a:r>
              <a:rPr lang="en-US" dirty="0" err="1"/>
              <a:t>EPCglobal</a:t>
            </a:r>
            <a:r>
              <a:rPr lang="en-US" dirty="0"/>
              <a:t> C1G2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4">
            <a:extLst>
              <a:ext uri="{FF2B5EF4-FFF2-40B4-BE49-F238E27FC236}">
                <a16:creationId xmlns:a16="http://schemas.microsoft.com/office/drawing/2014/main" id="{98EA6FFF-C586-9446-A78A-F3A7150B7431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D9781313-2A64-A64C-9E10-D4B1141D06E2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3" name="Rectangle 66">
            <a:extLst>
              <a:ext uri="{FF2B5EF4-FFF2-40B4-BE49-F238E27FC236}">
                <a16:creationId xmlns:a16="http://schemas.microsoft.com/office/drawing/2014/main" id="{86E9FC02-D404-634B-8121-D29E96411295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44FD7A9E-4DE2-BC41-A5C0-A72C33E15943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C4F043E1-2A7A-244C-987D-B28F8CC2FFC6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87D5C8BD-83BF-6E45-AF78-A168BBDF3C8F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04A07D8D-E971-F14C-A79A-4C18D062D2B7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66">
            <a:extLst>
              <a:ext uri="{FF2B5EF4-FFF2-40B4-BE49-F238E27FC236}">
                <a16:creationId xmlns:a16="http://schemas.microsoft.com/office/drawing/2014/main" id="{CB51469D-1F55-B945-9628-26FC8CC1F9E8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E18D07F1-96D7-BD4F-81E7-5C1483E798C6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Gerade Verbindung mit Pfeil 23">
            <a:extLst>
              <a:ext uri="{FF2B5EF4-FFF2-40B4-BE49-F238E27FC236}">
                <a16:creationId xmlns:a16="http://schemas.microsoft.com/office/drawing/2014/main" id="{E82B2F5E-25B4-9D41-AA51-FB84207A7A46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/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4">
            <a:extLst>
              <a:ext uri="{FF2B5EF4-FFF2-40B4-BE49-F238E27FC236}">
                <a16:creationId xmlns:a16="http://schemas.microsoft.com/office/drawing/2014/main" id="{54D4BE5A-38B6-F449-AA6E-6AC303F24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BFBA0498-914B-3D40-8544-556ED3D5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6BBFFB34-4E3A-544A-B5DC-26DB6858E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48E51F6D-3360-E142-AEE2-4A6DC31D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0330B9B-6755-7F47-9C26-E2DAE109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06BA456-4F6D-8E4B-B079-AEDC8832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C317652C-B0F8-DF43-8DE6-AEDA10F11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33E707F5-B54B-DD4A-BC3E-3E77C13A8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27BB3559-4143-C443-82BD-D3977C855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0E3D0184-BD1D-5C4B-A7E2-8E526DBF2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CE1F4A7-3F67-3246-9352-C81B11E07EF5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7DEFF340-E8F6-A445-BCE1-4A0A721116F1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A3B8A2B2-4D86-B14E-8C44-9632A2FD5966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3AE1A641-8A46-274A-B9C0-2D8A012C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673FA498-5A18-4948-9EC2-E5FD6E466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dirty="0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8448C82-7DD4-4945-AD88-7F2BC5D7F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2AE0DCF-0BCF-D04D-95F4-1C0FF22E1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4CFA5B18-7534-344A-845A-24E443D8E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DA43CA72-27CE-E845-8AFF-747CA8E7D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0C53E7B-AFEE-9046-AA4C-31B44A474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8B1CB3D7-DDC2-3640-81CC-A89DEB6B1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7B91E38A-628E-6B4D-BE51-24EC0567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7B657A66-B9CA-D546-8D33-8F73B37B6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87D1EDFE-7B04-8842-938F-FAB5B1577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B4130F39-250C-FB40-8B5C-E9B9A9E1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5C2CBD36-574E-F345-89A1-C457DE55A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B45F992-73A6-214C-950B-68118B6E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29529C81-C1C7-AF41-939A-230771BE5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D5D32995-FC7C-6244-8DB4-7D51AC271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D4B0D3FB-B2F9-324F-9B53-EB34A5153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2271CD3A-8372-374C-8AD5-BEAB84F53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1929EDCA-3917-6A42-B833-054744E9A86E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755302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D7DD659D-89DD-6C47-A5ED-4E0DBC169D01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0076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D83935-5C41-3A4C-8BEA-B9F856BAD962}"/>
              </a:ext>
            </a:extLst>
          </p:cNvPr>
          <p:cNvGrpSpPr/>
          <p:nvPr/>
        </p:nvGrpSpPr>
        <p:grpSpPr>
          <a:xfrm>
            <a:off x="544953" y="4845969"/>
            <a:ext cx="2536289" cy="1007679"/>
            <a:chOff x="217509" y="4197241"/>
            <a:chExt cx="2536289" cy="1007679"/>
          </a:xfrm>
        </p:grpSpPr>
        <p:pic>
          <p:nvPicPr>
            <p:cNvPr id="56" name="Grafik 58">
              <a:extLst>
                <a:ext uri="{FF2B5EF4-FFF2-40B4-BE49-F238E27FC236}">
                  <a16:creationId xmlns:a16="http://schemas.microsoft.com/office/drawing/2014/main" id="{759C7E59-41BA-074D-BED5-95EEFB43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09" y="4197241"/>
              <a:ext cx="2536289" cy="1007679"/>
            </a:xfrm>
            <a:prstGeom prst="rect">
              <a:avLst/>
            </a:prstGeom>
          </p:spPr>
        </p:pic>
        <p:sp>
          <p:nvSpPr>
            <p:cNvPr id="57" name="Textfeld 69">
              <a:extLst>
                <a:ext uri="{FF2B5EF4-FFF2-40B4-BE49-F238E27FC236}">
                  <a16:creationId xmlns:a16="http://schemas.microsoft.com/office/drawing/2014/main" id="{22FD349F-BAB1-CD4C-AB68-91F600FBA011}"/>
                </a:ext>
              </a:extLst>
            </p:cNvPr>
            <p:cNvSpPr txBox="1"/>
            <p:nvPr/>
          </p:nvSpPr>
          <p:spPr>
            <a:xfrm>
              <a:off x="1852479" y="4434552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feld 70">
              <a:extLst>
                <a:ext uri="{FF2B5EF4-FFF2-40B4-BE49-F238E27FC236}">
                  <a16:creationId xmlns:a16="http://schemas.microsoft.com/office/drawing/2014/main" id="{5B2F2A70-8023-6D47-9DF3-A35A70FB0794}"/>
                </a:ext>
              </a:extLst>
            </p:cNvPr>
            <p:cNvSpPr txBox="1"/>
            <p:nvPr/>
          </p:nvSpPr>
          <p:spPr>
            <a:xfrm>
              <a:off x="1862086" y="4637113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2F7012-6186-8D40-9806-4D1D202A5724}"/>
              </a:ext>
            </a:extLst>
          </p:cNvPr>
          <p:cNvSpPr/>
          <p:nvPr/>
        </p:nvSpPr>
        <p:spPr bwMode="auto">
          <a:xfrm>
            <a:off x="466725" y="3167508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A6C3CE-D34D-ED4A-8E86-874C62F642B4}"/>
              </a:ext>
            </a:extLst>
          </p:cNvPr>
          <p:cNvSpPr/>
          <p:nvPr/>
        </p:nvSpPr>
        <p:spPr bwMode="auto">
          <a:xfrm>
            <a:off x="1142562" y="2922326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0619F6-6D4F-FA4C-B633-7265830340B1}"/>
              </a:ext>
            </a:extLst>
          </p:cNvPr>
          <p:cNvSpPr/>
          <p:nvPr/>
        </p:nvSpPr>
        <p:spPr bwMode="auto">
          <a:xfrm>
            <a:off x="1142562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FA378F-57FF-DE41-A561-F7536FF8B12B}"/>
              </a:ext>
            </a:extLst>
          </p:cNvPr>
          <p:cNvSpPr/>
          <p:nvPr/>
        </p:nvSpPr>
        <p:spPr bwMode="auto">
          <a:xfrm>
            <a:off x="1800243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2" name="Textplatzhalter 3">
            <a:extLst>
              <a:ext uri="{FF2B5EF4-FFF2-40B4-BE49-F238E27FC236}">
                <a16:creationId xmlns:a16="http://schemas.microsoft.com/office/drawing/2014/main" id="{BA499E9F-5E39-8046-BA8A-C623803E45B9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Collided Slot </a:t>
            </a:r>
          </a:p>
          <a:p>
            <a:pPr marL="360363" lvl="1" indent="0">
              <a:buNone/>
            </a:pPr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</p:spTree>
    <p:extLst>
      <p:ext uri="{BB962C8B-B14F-4D97-AF65-F5344CB8AC3E}">
        <p14:creationId xmlns:p14="http://schemas.microsoft.com/office/powerpoint/2010/main" val="333528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16">
            <a:extLst>
              <a:ext uri="{FF2B5EF4-FFF2-40B4-BE49-F238E27FC236}">
                <a16:creationId xmlns:a16="http://schemas.microsoft.com/office/drawing/2014/main" id="{1D887114-26B7-1A48-B2BF-9F14184B12C4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Successful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ED06B7-084F-194C-A37B-31B42DB9A1B0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BF2FEF1-E5C2-3C42-80BE-BB590154376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CD105495-550E-0448-9185-FACF5B55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3519745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 err="1"/>
              <a:t>EPCglobal</a:t>
            </a:r>
            <a:r>
              <a:rPr lang="en-US" dirty="0"/>
              <a:t> C1G2 Conventional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38688A98-63A0-574A-A34C-28179058DDA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  <a:endParaRPr lang="en-US" sz="1600" kern="0" dirty="0"/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98E7F81F-A026-F648-87C4-E7D31F7AE5EE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0B337853-377A-B34C-B5FF-78BB703F2011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854BDDA5-CBE9-EB48-90DF-19686F76591C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01E812E1-5039-B642-9CDC-66862E5F3FBB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3A72A522-67BF-C842-BD2E-7190F5C6C949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08C0219F-8C29-D143-BD52-B9D5081B2D35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8031B122-72D1-8840-9B27-7B60C365EE43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EE6EDD-632B-494D-8089-36BF29AD3E0E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9B8C69B7-8088-884A-8492-D13D0E8C23D3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FDE761DA-C3CC-1345-A8D9-04440A924B7E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3B792C67-C48A-5944-9540-E3FA468C5A48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52D31ACB-AF35-8841-A9C0-88C394AE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E6CCE82-1927-0047-A70F-BD6C000F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E86D88-BF13-2848-917C-05E6D96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3AC53A8C-67EA-E244-A37F-D87E8D56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7AAD615-071F-6849-8ECB-68FD72654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54EDCCE4-BE57-3E44-9EA7-34648F060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F7346964-F6E4-8447-BBB1-F7DF79FB4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9FDB1F48-5B59-A74A-9F54-BB8F7088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1A896C88-6FE2-164D-A43C-AC92283E3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77A74BF4-2DDA-194E-9652-72362E974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3" name="Gruppieren 37">
            <a:extLst>
              <a:ext uri="{FF2B5EF4-FFF2-40B4-BE49-F238E27FC236}">
                <a16:creationId xmlns:a16="http://schemas.microsoft.com/office/drawing/2014/main" id="{A33AD950-AC91-E848-B71B-5450F63CF8F0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4" name="Textfeld 38">
              <a:extLst>
                <a:ext uri="{FF2B5EF4-FFF2-40B4-BE49-F238E27FC236}">
                  <a16:creationId xmlns:a16="http://schemas.microsoft.com/office/drawing/2014/main" id="{78AD2EB3-5E44-E346-867C-7DA6B3985C08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5" name="Textfeld 39">
              <a:extLst>
                <a:ext uri="{FF2B5EF4-FFF2-40B4-BE49-F238E27FC236}">
                  <a16:creationId xmlns:a16="http://schemas.microsoft.com/office/drawing/2014/main" id="{91FDB87E-9FFA-5745-85A1-75919B8DD1D4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08B2C270-EC04-9C4C-8554-B7E95B26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12BCC767-7DD6-3544-94AA-1AE5D7261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8" name="Rectangle 8">
            <a:extLst>
              <a:ext uri="{FF2B5EF4-FFF2-40B4-BE49-F238E27FC236}">
                <a16:creationId xmlns:a16="http://schemas.microsoft.com/office/drawing/2014/main" id="{FB7A9D3A-1266-F845-895B-9BF1AF75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9747C402-BBAE-5840-9CAC-DAA539B86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0EA9D455-6245-654C-B6F7-8CE2DA4AA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41246F12-586F-634D-9F50-F430EC2CB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97A425F0-8C29-1E46-A1A4-1AF3B6A6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4FC10C-36F8-1D45-B097-7EC5BDF57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256026A5-6D7F-F749-B693-384234B1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75F21CF6-B66E-6346-A1BB-8FCDDDA5E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4C201220-13AF-C64C-AAE5-2E1950424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2811BC82-B558-D249-9496-E6B181CEE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7531FAC-7DFC-BD42-9156-73EDFC43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700341D7-6548-834A-9972-3A9BFF108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3C31B28-5B86-3F48-B647-BC110A407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FC17EF1C-4A71-FE40-B801-C42A1D3E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8CC06976-B394-BA48-822A-4263CC89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4FEACC6C-2E56-214D-9487-376AD87E7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4" name="Grafik 58">
            <a:extLst>
              <a:ext uri="{FF2B5EF4-FFF2-40B4-BE49-F238E27FC236}">
                <a16:creationId xmlns:a16="http://schemas.microsoft.com/office/drawing/2014/main" id="{E0CC81A8-5491-C942-B8D7-8EFB1C4B0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5" name="Gerade Verbindung mit Pfeil 66">
            <a:extLst>
              <a:ext uri="{FF2B5EF4-FFF2-40B4-BE49-F238E27FC236}">
                <a16:creationId xmlns:a16="http://schemas.microsoft.com/office/drawing/2014/main" id="{FB43E29F-7327-1442-92E6-FAE0183445A8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69">
            <a:extLst>
              <a:ext uri="{FF2B5EF4-FFF2-40B4-BE49-F238E27FC236}">
                <a16:creationId xmlns:a16="http://schemas.microsoft.com/office/drawing/2014/main" id="{7C39B8C0-ED70-7247-96F9-4DAB5BF8473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70">
            <a:extLst>
              <a:ext uri="{FF2B5EF4-FFF2-40B4-BE49-F238E27FC236}">
                <a16:creationId xmlns:a16="http://schemas.microsoft.com/office/drawing/2014/main" id="{1601F017-D5EC-6F42-808B-019490E4FA83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feld 60">
            <a:extLst>
              <a:ext uri="{FF2B5EF4-FFF2-40B4-BE49-F238E27FC236}">
                <a16:creationId xmlns:a16="http://schemas.microsoft.com/office/drawing/2014/main" id="{85772566-0B8F-0546-AD92-7E1F8713DA59}"/>
              </a:ext>
            </a:extLst>
          </p:cNvPr>
          <p:cNvSpPr txBox="1"/>
          <p:nvPr/>
        </p:nvSpPr>
        <p:spPr>
          <a:xfrm>
            <a:off x="4694684" y="2492896"/>
            <a:ext cx="138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</a:p>
        </p:txBody>
      </p:sp>
      <p:sp>
        <p:nvSpPr>
          <p:cNvPr id="59" name="Bogen 68">
            <a:extLst>
              <a:ext uri="{FF2B5EF4-FFF2-40B4-BE49-F238E27FC236}">
                <a16:creationId xmlns:a16="http://schemas.microsoft.com/office/drawing/2014/main" id="{5DEE4F2D-ADD4-9F4A-8632-3EBB79BE7FFF}"/>
              </a:ext>
            </a:extLst>
          </p:cNvPr>
          <p:cNvSpPr/>
          <p:nvPr/>
        </p:nvSpPr>
        <p:spPr>
          <a:xfrm rot="3128449">
            <a:off x="4644383" y="3036170"/>
            <a:ext cx="897441" cy="903295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ogen 71">
            <a:extLst>
              <a:ext uri="{FF2B5EF4-FFF2-40B4-BE49-F238E27FC236}">
                <a16:creationId xmlns:a16="http://schemas.microsoft.com/office/drawing/2014/main" id="{47788EC7-8D28-E44B-895F-D06C66CCBDA4}"/>
              </a:ext>
            </a:extLst>
          </p:cNvPr>
          <p:cNvSpPr/>
          <p:nvPr/>
        </p:nvSpPr>
        <p:spPr>
          <a:xfrm rot="2911622">
            <a:off x="4546197" y="2793226"/>
            <a:ext cx="1329659" cy="1361798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ogen 72">
            <a:extLst>
              <a:ext uri="{FF2B5EF4-FFF2-40B4-BE49-F238E27FC236}">
                <a16:creationId xmlns:a16="http://schemas.microsoft.com/office/drawing/2014/main" id="{EC0C586F-5E7A-0843-AC47-31869BBDE4AB}"/>
              </a:ext>
            </a:extLst>
          </p:cNvPr>
          <p:cNvSpPr/>
          <p:nvPr/>
        </p:nvSpPr>
        <p:spPr>
          <a:xfrm rot="2870662">
            <a:off x="4447860" y="2529468"/>
            <a:ext cx="1722740" cy="176835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Bogen 73">
            <a:extLst>
              <a:ext uri="{FF2B5EF4-FFF2-40B4-BE49-F238E27FC236}">
                <a16:creationId xmlns:a16="http://schemas.microsoft.com/office/drawing/2014/main" id="{0729BE04-EB7C-3747-903D-1B60D8D899A5}"/>
              </a:ext>
            </a:extLst>
          </p:cNvPr>
          <p:cNvSpPr/>
          <p:nvPr/>
        </p:nvSpPr>
        <p:spPr>
          <a:xfrm rot="2699164">
            <a:off x="4537959" y="2301852"/>
            <a:ext cx="2102414" cy="2111291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Bogen 74">
            <a:extLst>
              <a:ext uri="{FF2B5EF4-FFF2-40B4-BE49-F238E27FC236}">
                <a16:creationId xmlns:a16="http://schemas.microsoft.com/office/drawing/2014/main" id="{74DB5D38-5349-7A48-BA08-0EAE80839184}"/>
              </a:ext>
            </a:extLst>
          </p:cNvPr>
          <p:cNvSpPr/>
          <p:nvPr/>
        </p:nvSpPr>
        <p:spPr>
          <a:xfrm rot="2934997">
            <a:off x="4717772" y="2004119"/>
            <a:ext cx="2516589" cy="2496072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ogen 75">
            <a:extLst>
              <a:ext uri="{FF2B5EF4-FFF2-40B4-BE49-F238E27FC236}">
                <a16:creationId xmlns:a16="http://schemas.microsoft.com/office/drawing/2014/main" id="{7780E732-1D77-6046-994A-0DD3FFFCAC20}"/>
              </a:ext>
            </a:extLst>
          </p:cNvPr>
          <p:cNvSpPr/>
          <p:nvPr/>
        </p:nvSpPr>
        <p:spPr>
          <a:xfrm rot="2809296">
            <a:off x="4788743" y="1515347"/>
            <a:ext cx="3105858" cy="301641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uppieren 78">
            <a:extLst>
              <a:ext uri="{FF2B5EF4-FFF2-40B4-BE49-F238E27FC236}">
                <a16:creationId xmlns:a16="http://schemas.microsoft.com/office/drawing/2014/main" id="{A81E455D-2F9F-F748-B566-929CBFB4D76F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66" name="Grafik 79">
              <a:extLst>
                <a:ext uri="{FF2B5EF4-FFF2-40B4-BE49-F238E27FC236}">
                  <a16:creationId xmlns:a16="http://schemas.microsoft.com/office/drawing/2014/main" id="{3A34F838-5AA0-A24B-A7D9-8C928B19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210B034E-6645-EB48-8E9D-6675D1B0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feld 81">
              <a:extLst>
                <a:ext uri="{FF2B5EF4-FFF2-40B4-BE49-F238E27FC236}">
                  <a16:creationId xmlns:a16="http://schemas.microsoft.com/office/drawing/2014/main" id="{C20D9EFA-711F-4C41-86BD-3345E946E18C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Textfeld 82">
              <a:extLst>
                <a:ext uri="{FF2B5EF4-FFF2-40B4-BE49-F238E27FC236}">
                  <a16:creationId xmlns:a16="http://schemas.microsoft.com/office/drawing/2014/main" id="{34DCBC25-C86F-D541-B373-83ADDBCEA03C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0" name="Textfeld 83">
            <a:extLst>
              <a:ext uri="{FF2B5EF4-FFF2-40B4-BE49-F238E27FC236}">
                <a16:creationId xmlns:a16="http://schemas.microsoft.com/office/drawing/2014/main" id="{A5054844-C066-8948-A5C6-4A3D0982EAAB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feld 84">
            <a:extLst>
              <a:ext uri="{FF2B5EF4-FFF2-40B4-BE49-F238E27FC236}">
                <a16:creationId xmlns:a16="http://schemas.microsoft.com/office/drawing/2014/main" id="{B3DAC684-561A-8E4A-9FAE-2213939A4357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85">
            <a:extLst>
              <a:ext uri="{FF2B5EF4-FFF2-40B4-BE49-F238E27FC236}">
                <a16:creationId xmlns:a16="http://schemas.microsoft.com/office/drawing/2014/main" id="{DF775CA2-41EF-D54D-97C0-3D930462BE38}"/>
              </a:ext>
            </a:extLst>
          </p:cNvPr>
          <p:cNvSpPr txBox="1"/>
          <p:nvPr/>
        </p:nvSpPr>
        <p:spPr>
          <a:xfrm>
            <a:off x="5804162" y="32344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de-DE" sz="1600" b="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Gerade Verbindung mit Pfeil 86">
            <a:extLst>
              <a:ext uri="{FF2B5EF4-FFF2-40B4-BE49-F238E27FC236}">
                <a16:creationId xmlns:a16="http://schemas.microsoft.com/office/drawing/2014/main" id="{D3367D08-A819-2947-A9F3-C3B5413E9D6C}"/>
              </a:ext>
            </a:extLst>
          </p:cNvPr>
          <p:cNvCxnSpPr>
            <a:stCxn id="75" idx="5"/>
          </p:cNvCxnSpPr>
          <p:nvPr/>
        </p:nvCxnSpPr>
        <p:spPr>
          <a:xfrm>
            <a:off x="5740632" y="1487258"/>
            <a:ext cx="985159" cy="7805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87">
            <a:extLst>
              <a:ext uri="{FF2B5EF4-FFF2-40B4-BE49-F238E27FC236}">
                <a16:creationId xmlns:a16="http://schemas.microsoft.com/office/drawing/2014/main" id="{1F30F0E8-DC20-FC49-B49A-9559FFDD8ADA}"/>
              </a:ext>
            </a:extLst>
          </p:cNvPr>
          <p:cNvSpPr txBox="1"/>
          <p:nvPr/>
        </p:nvSpPr>
        <p:spPr>
          <a:xfrm>
            <a:off x="4740350" y="1164147"/>
            <a:ext cx="126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Arbitrate</a:t>
            </a:r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Ellipse 88">
            <a:extLst>
              <a:ext uri="{FF2B5EF4-FFF2-40B4-BE49-F238E27FC236}">
                <a16:creationId xmlns:a16="http://schemas.microsoft.com/office/drawing/2014/main" id="{67B942D4-A273-5242-BCCA-123B6B0067C4}"/>
              </a:ext>
            </a:extLst>
          </p:cNvPr>
          <p:cNvSpPr/>
          <p:nvPr/>
        </p:nvSpPr>
        <p:spPr>
          <a:xfrm>
            <a:off x="4748008" y="1132311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Gerade Verbindung mit Pfeil 89">
            <a:extLst>
              <a:ext uri="{FF2B5EF4-FFF2-40B4-BE49-F238E27FC236}">
                <a16:creationId xmlns:a16="http://schemas.microsoft.com/office/drawing/2014/main" id="{578CA92D-EDCC-CB46-BC41-39D95C08B28D}"/>
              </a:ext>
            </a:extLst>
          </p:cNvPr>
          <p:cNvCxnSpPr>
            <a:stCxn id="78" idx="6"/>
          </p:cNvCxnSpPr>
          <p:nvPr/>
        </p:nvCxnSpPr>
        <p:spPr>
          <a:xfrm flipV="1">
            <a:off x="5157102" y="4272339"/>
            <a:ext cx="1521463" cy="46090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90">
            <a:extLst>
              <a:ext uri="{FF2B5EF4-FFF2-40B4-BE49-F238E27FC236}">
                <a16:creationId xmlns:a16="http://schemas.microsoft.com/office/drawing/2014/main" id="{DB618AC6-437E-1B49-A598-DFFCF4E63493}"/>
              </a:ext>
            </a:extLst>
          </p:cNvPr>
          <p:cNvSpPr txBox="1"/>
          <p:nvPr/>
        </p:nvSpPr>
        <p:spPr>
          <a:xfrm>
            <a:off x="4166342" y="4557158"/>
            <a:ext cx="92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Ellipse 91">
            <a:extLst>
              <a:ext uri="{FF2B5EF4-FFF2-40B4-BE49-F238E27FC236}">
                <a16:creationId xmlns:a16="http://schemas.microsoft.com/office/drawing/2014/main" id="{8C785AD7-B899-344C-ABD6-4156D4EBB860}"/>
              </a:ext>
            </a:extLst>
          </p:cNvPr>
          <p:cNvSpPr/>
          <p:nvPr/>
        </p:nvSpPr>
        <p:spPr>
          <a:xfrm>
            <a:off x="3994171" y="4525322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Grafik 8">
            <a:extLst>
              <a:ext uri="{FF2B5EF4-FFF2-40B4-BE49-F238E27FC236}">
                <a16:creationId xmlns:a16="http://schemas.microsoft.com/office/drawing/2014/main" id="{32676604-E10A-BB4B-887C-F660D2EEF7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022" y="2645025"/>
            <a:ext cx="300320" cy="469556"/>
          </a:xfrm>
          <a:prstGeom prst="rect">
            <a:avLst/>
          </a:prstGeom>
        </p:spPr>
      </p:pic>
      <p:sp>
        <p:nvSpPr>
          <p:cNvPr id="80" name="Textfeld 9">
            <a:extLst>
              <a:ext uri="{FF2B5EF4-FFF2-40B4-BE49-F238E27FC236}">
                <a16:creationId xmlns:a16="http://schemas.microsoft.com/office/drawing/2014/main" id="{56C6C28C-0DE2-2E41-B3D7-06B0BC47B68F}"/>
              </a:ext>
            </a:extLst>
          </p:cNvPr>
          <p:cNvSpPr txBox="1"/>
          <p:nvPr/>
        </p:nvSpPr>
        <p:spPr>
          <a:xfrm>
            <a:off x="29726" y="2759776"/>
            <a:ext cx="637270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Can we Acknowledge more than one tag per slot under EPCglobal C1G2? </a:t>
            </a:r>
          </a:p>
        </p:txBody>
      </p:sp>
    </p:spTree>
    <p:extLst>
      <p:ext uri="{BB962C8B-B14F-4D97-AF65-F5344CB8AC3E}">
        <p14:creationId xmlns:p14="http://schemas.microsoft.com/office/powerpoint/2010/main" val="23568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2" grpId="0"/>
      <p:bldP spid="74" grpId="0"/>
      <p:bldP spid="75" grpId="0" animBg="1"/>
      <p:bldP spid="77" grpId="0"/>
      <p:bldP spid="78" grpId="0" animBg="1"/>
      <p:bldP spid="8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85748133-F1D1-254F-BA41-14254A9009C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  <a:endParaRPr lang="en-US" sz="1600" kern="0" dirty="0"/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EE1F4A59-4CB4-0B45-9DA1-0EB48A374FD6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5F717DD7-FDDE-A141-A171-71E5D5B25D16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5EF645A5-70AE-964B-9D4A-87BA415A6A39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BC578324-6866-464C-A12A-F4B128C60B76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BC783EE5-90D2-394C-9F6B-A06E59F0F19C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347CF4F7-4A64-0D4B-A89D-3FAC72503EDB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50702477-1D28-7948-804E-A14534535729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6FC039-8B36-F743-9E81-68E90905BC05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13D77B67-702C-B544-9C8B-9A96DC46FB54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05791B32-8FD5-1147-9EC8-16D72EA5DA2D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F40AE2A3-1060-5F45-909D-C5C1BA6BEE99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A5B84CE-B8DF-154E-B9EC-2293824D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0539AE5-D6E6-EE41-AED3-F146AC666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BA7F97A-56A3-0747-AA9F-004F2A6A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42950B2C-C2DB-4E4F-8949-140D95F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AD195D6-4BBA-8943-9A6E-6C8D9CB0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DB821031-CF17-C642-B921-3639028D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CEE97ED-D8DB-5244-8F9B-5CFCA6BC5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4F33FA1-1851-5A42-BFB4-1E43B071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F3311DED-78B5-484C-A721-7D49100ED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5A9CBBB-3882-E249-8A00-9EC56E1DD17E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A64C1798-DF89-1F41-B6E6-2EC81012BFB9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8CD999D6-3E44-E841-B7DA-979DA5DC9AE2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4D735664-06FF-DA40-B975-FDCA76B4A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CFEEE071-CB99-3144-BB3A-7EEEE23B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757EB16-C34A-8E4D-AFEC-C29C4470E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7DAA5D4E-3A19-3347-8C23-E70DA2260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D3525130-0832-6D41-B837-02917F67E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878BC927-DF92-B342-B884-43FA972D7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0B5ED223-01C6-F14B-BE80-A5CBF7556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DCD2110E-2C1A-274F-9ABF-E7E8818C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A45961-8CB3-324A-9316-CF67FC73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3D53301B-AA02-8A4D-AEED-BD14E491D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5F50326C-24E9-8A44-BFE0-8DEDBC873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A204E180-4127-FF4B-A892-0D32C88B0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DA787FB9-0D31-BE43-90AD-07093F9D9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F0E77CAF-0A90-3D47-8204-79C0632ED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3BE03CF7-EA80-B540-91EE-9A2B2491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6BCB18CC-5E42-844A-8137-2EB4E0654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5ACDCD0D-9B15-6645-98F8-A58FC5771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E366084B-DBC5-F641-88E1-4ACD95DB5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3" name="Grafik 58">
            <a:extLst>
              <a:ext uri="{FF2B5EF4-FFF2-40B4-BE49-F238E27FC236}">
                <a16:creationId xmlns:a16="http://schemas.microsoft.com/office/drawing/2014/main" id="{862716B7-9CD2-164B-B2C9-E0C74FFCC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4" name="Gerade Verbindung mit Pfeil 66">
            <a:extLst>
              <a:ext uri="{FF2B5EF4-FFF2-40B4-BE49-F238E27FC236}">
                <a16:creationId xmlns:a16="http://schemas.microsoft.com/office/drawing/2014/main" id="{BF241D10-CF5A-5447-8C89-5DA2DEEAE149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69">
            <a:extLst>
              <a:ext uri="{FF2B5EF4-FFF2-40B4-BE49-F238E27FC236}">
                <a16:creationId xmlns:a16="http://schemas.microsoft.com/office/drawing/2014/main" id="{E03F135E-2F88-0348-8626-AAA4A556079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feld 70">
            <a:extLst>
              <a:ext uri="{FF2B5EF4-FFF2-40B4-BE49-F238E27FC236}">
                <a16:creationId xmlns:a16="http://schemas.microsoft.com/office/drawing/2014/main" id="{72FD96BB-91B8-BF45-AEE3-E5681C2EAF1B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uppieren 78">
            <a:extLst>
              <a:ext uri="{FF2B5EF4-FFF2-40B4-BE49-F238E27FC236}">
                <a16:creationId xmlns:a16="http://schemas.microsoft.com/office/drawing/2014/main" id="{DBF93141-B8D3-B84F-8572-1C8E3BE2D86D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58" name="Grafik 79">
              <a:extLst>
                <a:ext uri="{FF2B5EF4-FFF2-40B4-BE49-F238E27FC236}">
                  <a16:creationId xmlns:a16="http://schemas.microsoft.com/office/drawing/2014/main" id="{E57FB822-2129-2A4A-A397-034B791B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AEEB1F2F-E0D0-6544-B88B-A1BE5030C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feld 81">
              <a:extLst>
                <a:ext uri="{FF2B5EF4-FFF2-40B4-BE49-F238E27FC236}">
                  <a16:creationId xmlns:a16="http://schemas.microsoft.com/office/drawing/2014/main" id="{543009A9-D28B-B443-B6E5-807DCC9761D1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extfeld 82">
              <a:extLst>
                <a:ext uri="{FF2B5EF4-FFF2-40B4-BE49-F238E27FC236}">
                  <a16:creationId xmlns:a16="http://schemas.microsoft.com/office/drawing/2014/main" id="{B82EF04C-25BB-0245-B901-978B3E42BD49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2" name="Textfeld 83">
            <a:extLst>
              <a:ext uri="{FF2B5EF4-FFF2-40B4-BE49-F238E27FC236}">
                <a16:creationId xmlns:a16="http://schemas.microsoft.com/office/drawing/2014/main" id="{0195CECF-C200-614A-B35F-822ACC3A002F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feld 84">
            <a:extLst>
              <a:ext uri="{FF2B5EF4-FFF2-40B4-BE49-F238E27FC236}">
                <a16:creationId xmlns:a16="http://schemas.microsoft.com/office/drawing/2014/main" id="{405AFFFD-4C61-0148-86A9-A82994CCDBDC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Freeform 16">
            <a:extLst>
              <a:ext uri="{FF2B5EF4-FFF2-40B4-BE49-F238E27FC236}">
                <a16:creationId xmlns:a16="http://schemas.microsoft.com/office/drawing/2014/main" id="{2248063A-D3B9-3244-B728-B19ABC6B0D35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75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feld 92">
            <a:extLst>
              <a:ext uri="{FF2B5EF4-FFF2-40B4-BE49-F238E27FC236}">
                <a16:creationId xmlns:a16="http://schemas.microsoft.com/office/drawing/2014/main" id="{53DCD271-7004-E842-80EE-1DFB4DB6E8D1}"/>
              </a:ext>
            </a:extLst>
          </p:cNvPr>
          <p:cNvSpPr txBox="1"/>
          <p:nvPr/>
        </p:nvSpPr>
        <p:spPr>
          <a:xfrm rot="1794054">
            <a:off x="5800395" y="363083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de-DE" sz="1400" baseline="-2500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400" baseline="-25000" dirty="0">
              <a:solidFill>
                <a:srgbClr val="9966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90784393-DC76-2441-B308-37FEA3EFD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2048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cxnSp>
        <p:nvCxnSpPr>
          <p:cNvPr id="67" name="Gerade Verbindung 94">
            <a:extLst>
              <a:ext uri="{FF2B5EF4-FFF2-40B4-BE49-F238E27FC236}">
                <a16:creationId xmlns:a16="http://schemas.microsoft.com/office/drawing/2014/main" id="{0F1EF1BA-AD16-6A4D-8322-B977A170A587}"/>
              </a:ext>
            </a:extLst>
          </p:cNvPr>
          <p:cNvCxnSpPr/>
          <p:nvPr/>
        </p:nvCxnSpPr>
        <p:spPr>
          <a:xfrm flipH="1">
            <a:off x="1752853" y="5252806"/>
            <a:ext cx="814460" cy="2580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95">
            <a:extLst>
              <a:ext uri="{FF2B5EF4-FFF2-40B4-BE49-F238E27FC236}">
                <a16:creationId xmlns:a16="http://schemas.microsoft.com/office/drawing/2014/main" id="{A65786BA-6A5E-834D-8360-494717DFAC96}"/>
              </a:ext>
            </a:extLst>
          </p:cNvPr>
          <p:cNvCxnSpPr/>
          <p:nvPr/>
        </p:nvCxnSpPr>
        <p:spPr>
          <a:xfrm>
            <a:off x="1752853" y="5204920"/>
            <a:ext cx="724230" cy="30062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54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459FA77E-F156-D345-99E5-571E1332804B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New system model</a:t>
            </a:r>
          </a:p>
          <a:p>
            <a:pPr lvl="1"/>
            <a:r>
              <a:rPr lang="en-US" sz="1500" kern="0" dirty="0">
                <a:cs typeface="Times New Roman" panose="02020603050405020304" pitchFamily="18" charset="0"/>
              </a:rPr>
              <a:t>Mixed network between the conventional tags and </a:t>
            </a:r>
          </a:p>
          <a:p>
            <a:pPr lvl="1">
              <a:buFont typeface="Wingdings" pitchFamily="2" charset="2"/>
              <a:buNone/>
            </a:pPr>
            <a:r>
              <a:rPr lang="en-US" sz="1500" kern="0" dirty="0">
                <a:cs typeface="Times New Roman" panose="02020603050405020304" pitchFamily="18" charset="0"/>
              </a:rPr>
              <a:t>      and the new tags.</a:t>
            </a:r>
          </a:p>
          <a:p>
            <a:pPr lvl="1"/>
            <a:r>
              <a:rPr lang="en-US" sz="1500" kern="0" dirty="0">
                <a:cs typeface="Times New Roman" panose="02020603050405020304" pitchFamily="18" charset="0"/>
              </a:rPr>
              <a:t>Proposed RFID reader.</a:t>
            </a:r>
            <a:endParaRPr lang="en-US" sz="1500" kern="0" dirty="0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F1ED5E38-57BF-A344-8F0C-CED05F317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272654F-0E3B-A644-B1F8-5C46B71CD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0B030D1-651F-794F-935E-273BE8B18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BB0D1A-8A61-6045-AEB0-321A2BF1C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5B81A5C-B7E1-F744-B62B-61077A4F1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0E6499D-0D43-FF40-B060-BA1F5D466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ED799A75-BD3A-8244-8FA0-BF08D7691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892" y="271541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89F017E3-3CE6-F64C-ABBB-6543EE87E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71EF213-EF61-5141-B1B2-3309B586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DFB8FDB-F214-3F4B-8D8A-68A399997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9904DD87-3E66-DC4C-80EE-CB3D2C1A8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22BB81A2-8DAC-B049-B7AC-D2A4820D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B355CCC-B214-6141-B43B-616B1663E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5817F4E-1880-9143-96C4-796C94409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A103D8D8-340C-CA42-818C-753E89D99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8B380A4-02F8-3A48-BB78-A22720C3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49128CD0-0919-4D42-9784-B954828CB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B6506366-DC8A-464B-B12F-F537F8D55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DCE11DFB-E68D-BD4D-9692-68A8F1161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A65BEF7-486A-1A4A-8FB4-E6009AEFA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4229E717-CE4A-C943-B4E0-8011BB2CA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0268A9D2-4B94-8549-853B-3016FA238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E1FE4362-BD9F-5A42-8F8E-F2D5787BE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02F8A30F-F34E-584B-BDDD-8F28B972E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ECD476C-D8FE-5640-86F3-C0DEB28FD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Textfeld 40">
            <a:extLst>
              <a:ext uri="{FF2B5EF4-FFF2-40B4-BE49-F238E27FC236}">
                <a16:creationId xmlns:a16="http://schemas.microsoft.com/office/drawing/2014/main" id="{5268F5DB-F7AA-3B4C-8680-C1FD1CB2138D}"/>
              </a:ext>
            </a:extLst>
          </p:cNvPr>
          <p:cNvSpPr txBox="1"/>
          <p:nvPr/>
        </p:nvSpPr>
        <p:spPr>
          <a:xfrm>
            <a:off x="6990372" y="5733256"/>
            <a:ext cx="1627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38" name="Textfeld 41">
            <a:extLst>
              <a:ext uri="{FF2B5EF4-FFF2-40B4-BE49-F238E27FC236}">
                <a16:creationId xmlns:a16="http://schemas.microsoft.com/office/drawing/2014/main" id="{B0EA7D66-07A7-EB48-A944-8C91ED5D2F7F}"/>
              </a:ext>
            </a:extLst>
          </p:cNvPr>
          <p:cNvSpPr txBox="1"/>
          <p:nvPr/>
        </p:nvSpPr>
        <p:spPr>
          <a:xfrm>
            <a:off x="6948264" y="5031204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Conventional</a:t>
            </a:r>
            <a:r>
              <a:rPr lang="de-DE" sz="1600" b="0" dirty="0">
                <a:latin typeface="Calibri" panose="020F0502020204030204" pitchFamily="34" charset="0"/>
                <a:cs typeface="Calibri" panose="020F0502020204030204" pitchFamily="34" charset="0"/>
              </a:rPr>
              <a:t> Tag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9E70A2E-59A8-FC43-AD73-FE43C129C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485" y="5155017"/>
            <a:ext cx="200757" cy="164219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1FF865DE-73F0-D747-9C58-3E21A560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544" y="5811974"/>
            <a:ext cx="192071" cy="21128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F2A4B9C-CBDF-9842-B23F-608AFC92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858" y="5456687"/>
            <a:ext cx="200757" cy="16421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Textfeld 47">
            <a:extLst>
              <a:ext uri="{FF2B5EF4-FFF2-40B4-BE49-F238E27FC236}">
                <a16:creationId xmlns:a16="http://schemas.microsoft.com/office/drawing/2014/main" id="{822EDEB3-2C12-044D-B977-6D7A1ED107A2}"/>
              </a:ext>
            </a:extLst>
          </p:cNvPr>
          <p:cNvSpPr txBox="1"/>
          <p:nvPr/>
        </p:nvSpPr>
        <p:spPr>
          <a:xfrm>
            <a:off x="6984839" y="5370441"/>
            <a:ext cx="175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New Tag</a:t>
            </a:r>
          </a:p>
        </p:txBody>
      </p:sp>
      <p:sp>
        <p:nvSpPr>
          <p:cNvPr id="43" name="Rechteck 48">
            <a:extLst>
              <a:ext uri="{FF2B5EF4-FFF2-40B4-BE49-F238E27FC236}">
                <a16:creationId xmlns:a16="http://schemas.microsoft.com/office/drawing/2014/main" id="{0F9727B2-6236-7740-9D72-3ADC53D48210}"/>
              </a:ext>
            </a:extLst>
          </p:cNvPr>
          <p:cNvSpPr/>
          <p:nvPr/>
        </p:nvSpPr>
        <p:spPr>
          <a:xfrm>
            <a:off x="5724128" y="5093216"/>
            <a:ext cx="3132832" cy="1013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B4A4BABC-0469-9E4F-A464-809B10D2C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786" y="191790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106C2024-10EC-9344-BBF1-0486BF0BD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039" y="205975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9083D1CC-1086-6945-A1A2-F780A809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111" y="248121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C3558167-C2CF-CE47-B1DD-14E766470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557" y="287755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819680C5-BB6E-CD4D-B007-222B3ADE5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69" y="210616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AC96F08-D45A-A949-989F-00FD1ECB5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241" y="262574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E3A49CE-BAE7-4B48-8B7E-BD8E93DD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284" y="248121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A8319DC7-CABF-6F4E-A4CC-703C23DF9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090" y="314097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657F5107-C7D2-694A-B009-B623C4E7C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15" y="357535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DA152866-1E09-7541-8041-D5B1EDED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785" y="31945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26D6A2B9-2CB3-BC48-AAD8-68931A11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520" y="3676468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887F7384-1D2F-874D-B32A-AC1195F2D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169" y="3600321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759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4299709-5D8F-6947-A8A9-D9397B1CB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B8CDD77-CBE2-E442-8BE7-6EE6FAD1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569F5F-3F7C-EE4E-8704-D41034D15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9C205A8-518C-9945-B625-088121CA8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B4EA71E-A716-654F-970D-6571ECBB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26CB9CF-F549-384C-9E78-94D748DC3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1571A66-EDF7-434D-81CC-F8FB86442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7BA4FB7D-2DF1-924B-B383-34F0EF1A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0897BF6-518C-774F-AEE4-ECF0CB301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894FC3-2A38-4D4A-AB18-E26CCA94E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Textfeld 49">
            <a:extLst>
              <a:ext uri="{FF2B5EF4-FFF2-40B4-BE49-F238E27FC236}">
                <a16:creationId xmlns:a16="http://schemas.microsoft.com/office/drawing/2014/main" id="{ECBCE075-041B-2441-B0D6-3915AFAE6FB6}"/>
              </a:ext>
            </a:extLst>
          </p:cNvPr>
          <p:cNvSpPr txBox="1"/>
          <p:nvPr/>
        </p:nvSpPr>
        <p:spPr>
          <a:xfrm>
            <a:off x="7614105" y="5560117"/>
            <a:ext cx="98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22" name="Textfeld 50">
            <a:extLst>
              <a:ext uri="{FF2B5EF4-FFF2-40B4-BE49-F238E27FC236}">
                <a16:creationId xmlns:a16="http://schemas.microsoft.com/office/drawing/2014/main" id="{8EB7E522-453C-034F-85F5-A4B9B6FF2466}"/>
              </a:ext>
            </a:extLst>
          </p:cNvPr>
          <p:cNvSpPr txBox="1"/>
          <p:nvPr/>
        </p:nvSpPr>
        <p:spPr>
          <a:xfrm>
            <a:off x="7654990" y="5229200"/>
            <a:ext cx="110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E52EF853-B240-A743-AFAF-A9F8239C8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291173"/>
            <a:ext cx="228600" cy="16421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8FE59B8C-E6B3-9949-ADF9-DB2AB2BD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627516"/>
            <a:ext cx="228600" cy="2112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8D04036-B829-1341-8ED7-8D2192E30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E07EA2CA-B2A3-C546-81A1-049C2BF2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90AE704E-8178-F74A-AF96-D4F6B64A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54DF219-9CF6-494E-B916-1179DD16A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3589ED7-C81D-6646-A2B0-184D4164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9A35941-4B8D-5D49-A0CF-88149EDC1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E59B2C0-A5F9-F54F-997F-6511CF79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BE5CF1E3-4FE2-1A4B-9D68-E6FF9E499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AC972CF2-2F50-624A-B9F5-70976292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4B5D25AC-2515-194C-943A-203F3E010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59F6E1-8355-3D48-BB02-A45F4893D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286268C0-DFCB-A841-B34B-C006E621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BD3DF688-F71F-3F41-B854-3660FEE42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5ED94C9C-334E-A648-A967-187FB3A0F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1A4C15F8-9A01-234D-A929-35C0EEB21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E4AABF4-F20C-A344-BC19-AA851DEF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3D74E83-096C-EB4F-A911-054E62374FB5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628316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Reader informs the tags with the current frame length</a:t>
            </a:r>
          </a:p>
          <a:p>
            <a:r>
              <a:rPr lang="en-US" sz="1600" kern="0" dirty="0"/>
              <a:t>Each tag chooses random slot</a:t>
            </a:r>
          </a:p>
          <a:p>
            <a:pPr lvl="1"/>
            <a:r>
              <a:rPr lang="en-US" sz="1600" kern="0" dirty="0"/>
              <a:t>Successful slot</a:t>
            </a:r>
          </a:p>
          <a:p>
            <a:pPr lvl="1"/>
            <a:r>
              <a:rPr lang="en-US" sz="1600" kern="0" dirty="0"/>
              <a:t>Empty slot</a:t>
            </a:r>
          </a:p>
          <a:p>
            <a:pPr lvl="1"/>
            <a:r>
              <a:rPr lang="en-US" sz="1600" kern="0" dirty="0"/>
              <a:t>Collided slot</a:t>
            </a:r>
          </a:p>
          <a:p>
            <a:pPr lvl="1"/>
            <a:endParaRPr lang="en-US" sz="1600" kern="0" dirty="0"/>
          </a:p>
          <a:p>
            <a:pPr lvl="2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 dirty="0"/>
          </a:p>
          <a:p>
            <a:endParaRPr lang="en-US" sz="1600" kern="0" dirty="0"/>
          </a:p>
          <a:p>
            <a:r>
              <a:rPr lang="en-US" sz="1600" kern="0" dirty="0"/>
              <a:t>Performance limitation:</a:t>
            </a:r>
          </a:p>
          <a:p>
            <a:pPr lvl="1"/>
            <a:r>
              <a:rPr lang="en-US" sz="1600" kern="0" dirty="0"/>
              <a:t>Empty slots</a:t>
            </a:r>
          </a:p>
          <a:p>
            <a:pPr lvl="1"/>
            <a:r>
              <a:rPr lang="en-US" sz="1600" kern="0" dirty="0"/>
              <a:t>Collided slots</a:t>
            </a:r>
          </a:p>
          <a:p>
            <a:pPr lvl="2"/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D49A888-7807-3346-91E6-D0497CCEFCE3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463968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E11C1239-744C-684C-848D-772F17D8DA4E}"/>
              </a:ext>
            </a:extLst>
          </p:cNvPr>
          <p:cNvSpPr>
            <a:spLocks/>
          </p:cNvSpPr>
          <p:nvPr/>
        </p:nvSpPr>
        <p:spPr bwMode="auto">
          <a:xfrm rot="9739039">
            <a:off x="5314945" y="2817162"/>
            <a:ext cx="1965040" cy="10960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EE136A5C-46A7-594F-9BC4-B136A2E75E16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6587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feld 41">
            <a:extLst>
              <a:ext uri="{FF2B5EF4-FFF2-40B4-BE49-F238E27FC236}">
                <a16:creationId xmlns:a16="http://schemas.microsoft.com/office/drawing/2014/main" id="{14ACDD8A-BE81-5443-AD17-54546CD1DA12}"/>
              </a:ext>
            </a:extLst>
          </p:cNvPr>
          <p:cNvSpPr txBox="1"/>
          <p:nvPr/>
        </p:nvSpPr>
        <p:spPr>
          <a:xfrm>
            <a:off x="5076056" y="1999873"/>
            <a:ext cx="1389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Multiple answer</a:t>
            </a:r>
          </a:p>
        </p:txBody>
      </p:sp>
      <p:cxnSp>
        <p:nvCxnSpPr>
          <p:cNvPr id="58" name="Gerade Verbindung mit Pfeil 70">
            <a:extLst>
              <a:ext uri="{FF2B5EF4-FFF2-40B4-BE49-F238E27FC236}">
                <a16:creationId xmlns:a16="http://schemas.microsoft.com/office/drawing/2014/main" id="{BE770822-47CE-B64D-BA22-BE006983648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71">
            <a:extLst>
              <a:ext uri="{FF2B5EF4-FFF2-40B4-BE49-F238E27FC236}">
                <a16:creationId xmlns:a16="http://schemas.microsoft.com/office/drawing/2014/main" id="{82EB8D55-02FE-4048-A7CA-24BE9104DD84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46815-DF34-A343-A0D1-37A9A33146B7}"/>
              </a:ext>
            </a:extLst>
          </p:cNvPr>
          <p:cNvGrpSpPr/>
          <p:nvPr/>
        </p:nvGrpSpPr>
        <p:grpSpPr>
          <a:xfrm>
            <a:off x="366658" y="3087429"/>
            <a:ext cx="3989318" cy="502839"/>
            <a:chOff x="366658" y="3087429"/>
            <a:chExt cx="3989318" cy="502839"/>
          </a:xfrm>
        </p:grpSpPr>
        <p:grpSp>
          <p:nvGrpSpPr>
            <p:cNvPr id="48" name="Gruppieren 81">
              <a:extLst>
                <a:ext uri="{FF2B5EF4-FFF2-40B4-BE49-F238E27FC236}">
                  <a16:creationId xmlns:a16="http://schemas.microsoft.com/office/drawing/2014/main" id="{10D88269-FD2A-C242-8642-542AEFB82729}"/>
                </a:ext>
              </a:extLst>
            </p:cNvPr>
            <p:cNvGrpSpPr/>
            <p:nvPr/>
          </p:nvGrpSpPr>
          <p:grpSpPr>
            <a:xfrm>
              <a:off x="370266" y="3087429"/>
              <a:ext cx="3985710" cy="500066"/>
              <a:chOff x="370266" y="3735501"/>
              <a:chExt cx="3985710" cy="500066"/>
            </a:xfrm>
          </p:grpSpPr>
          <p:sp>
            <p:nvSpPr>
              <p:cNvPr id="49" name="Rectangle 64">
                <a:extLst>
                  <a:ext uri="{FF2B5EF4-FFF2-40B4-BE49-F238E27FC236}">
                    <a16:creationId xmlns:a16="http://schemas.microsoft.com/office/drawing/2014/main" id="{5F72D491-0C69-5044-AD82-B52364138AEE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85710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Rectangle 65">
                <a:extLst>
                  <a:ext uri="{FF2B5EF4-FFF2-40B4-BE49-F238E27FC236}">
                    <a16:creationId xmlns:a16="http://schemas.microsoft.com/office/drawing/2014/main" id="{6E67E3EB-E45D-8C44-AC08-A72CA200A244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66">
                <a:extLst>
                  <a:ext uri="{FF2B5EF4-FFF2-40B4-BE49-F238E27FC236}">
                    <a16:creationId xmlns:a16="http://schemas.microsoft.com/office/drawing/2014/main" id="{71D0022D-30E8-E24C-B089-CEEE691AF0EC}"/>
                  </a:ext>
                </a:extLst>
              </p:cNvPr>
              <p:cNvSpPr/>
              <p:nvPr/>
            </p:nvSpPr>
            <p:spPr>
              <a:xfrm>
                <a:off x="3855910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DB4F0DA8-A29A-0847-B6C1-2026D20105FA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65">
                <a:extLst>
                  <a:ext uri="{FF2B5EF4-FFF2-40B4-BE49-F238E27FC236}">
                    <a16:creationId xmlns:a16="http://schemas.microsoft.com/office/drawing/2014/main" id="{061539D7-5135-294C-8FB7-046E09E456C6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4C76A1F7-6106-2741-A0A0-18A81A0DAD4A}"/>
                  </a:ext>
                </a:extLst>
              </p:cNvPr>
              <p:cNvSpPr/>
              <p:nvPr/>
            </p:nvSpPr>
            <p:spPr>
              <a:xfrm>
                <a:off x="335802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1">
                <a:extLst>
                  <a:ext uri="{FF2B5EF4-FFF2-40B4-BE49-F238E27FC236}">
                    <a16:creationId xmlns:a16="http://schemas.microsoft.com/office/drawing/2014/main" id="{DC23930D-A321-E747-9860-B7EDA8E34EAB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BD77EB53-E435-7045-AE74-5EE061B15CFB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Rectangle 107">
              <a:extLst>
                <a:ext uri="{FF2B5EF4-FFF2-40B4-BE49-F238E27FC236}">
                  <a16:creationId xmlns:a16="http://schemas.microsoft.com/office/drawing/2014/main" id="{B42C747B-AFA5-8940-9DED-9480376E3005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62" name="Rectangle 31">
              <a:extLst>
                <a:ext uri="{FF2B5EF4-FFF2-40B4-BE49-F238E27FC236}">
                  <a16:creationId xmlns:a16="http://schemas.microsoft.com/office/drawing/2014/main" id="{E451161D-6501-394B-AD15-A815950D5AB0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3" name="Picture Placeholder 4">
            <a:extLst>
              <a:ext uri="{FF2B5EF4-FFF2-40B4-BE49-F238E27FC236}">
                <a16:creationId xmlns:a16="http://schemas.microsoft.com/office/drawing/2014/main" id="{422C5ED8-46B5-AE41-AA07-DE1E7E4EE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Gerade Verbindung mit Pfeil 75">
            <a:extLst>
              <a:ext uri="{FF2B5EF4-FFF2-40B4-BE49-F238E27FC236}">
                <a16:creationId xmlns:a16="http://schemas.microsoft.com/office/drawing/2014/main" id="{D4999AD8-D838-2E49-9034-AD23278DAA64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76">
            <a:extLst>
              <a:ext uri="{FF2B5EF4-FFF2-40B4-BE49-F238E27FC236}">
                <a16:creationId xmlns:a16="http://schemas.microsoft.com/office/drawing/2014/main" id="{2D9DCC88-604D-3043-ABF3-25F63E15E5E1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9433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C278882-991B-A54D-88EA-B73BD9FDC94A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kern="0"/>
              <a:t>Tag which received a valid ACK command replies</a:t>
            </a:r>
          </a:p>
          <a:p>
            <a:pPr marL="0" indent="0">
              <a:buFont typeface="Wingdings" pitchFamily="2" charset="2"/>
              <a:buNone/>
            </a:pPr>
            <a:r>
              <a:rPr lang="en-US" sz="1500" kern="0"/>
              <a:t>     with its EPC and goes to ACK state.</a:t>
            </a:r>
          </a:p>
          <a:p>
            <a:r>
              <a:rPr lang="en-US" sz="1500" kern="0"/>
              <a:t>Tags which receive invalid ACK command enter wait state.</a:t>
            </a:r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  <a:endParaRPr lang="en-US" sz="1600" kern="0" dirty="0"/>
          </a:p>
        </p:txBody>
      </p: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C614A7A9-43FD-8244-B5E9-5BBAD57754AC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B5A1199C-173E-C34A-A674-B0646C96859C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AB55998D-4B9C-FA4B-AAF4-1253E9F92220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976E65-F0CA-E842-86AC-66A40E2F51E2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3CCEA005-BB40-0247-9696-71A964CAE46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4CBBF504-C037-1A4C-8270-C7D495BDA26E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5B11540B-1565-A543-AB46-4DED90F11BF9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DD88474D-022D-B44F-85E2-1436320398FE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E671E2B9-464C-E84F-8D88-4D8F7418CDC6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5856D74D-238E-224A-9BBD-D3A67F87463A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372F9982-1461-8044-BBC6-B4066EA5361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5A454C2B-71C1-BB40-99F1-21428EB0D0A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7808E517-862A-1549-B530-629E9E7DFD48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F09ED111-25C3-7E45-A813-2500BC27519B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2">
            <a:extLst>
              <a:ext uri="{FF2B5EF4-FFF2-40B4-BE49-F238E27FC236}">
                <a16:creationId xmlns:a16="http://schemas.microsoft.com/office/drawing/2014/main" id="{43A79F3A-F145-744B-A7D1-EA72084719DA}"/>
              </a:ext>
            </a:extLst>
          </p:cNvPr>
          <p:cNvCxnSpPr/>
          <p:nvPr/>
        </p:nvCxnSpPr>
        <p:spPr>
          <a:xfrm flipH="1">
            <a:off x="5371403" y="3645024"/>
            <a:ext cx="308903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CBE39AA2-5642-834A-8DE0-3067DCA490A6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ED23A237-078F-C84E-B4A0-08122EB46FE5}"/>
              </a:ext>
            </a:extLst>
          </p:cNvPr>
          <p:cNvSpPr/>
          <p:nvPr/>
        </p:nvSpPr>
        <p:spPr>
          <a:xfrm rot="10800000">
            <a:off x="8542710" y="3522953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167F2FDC-8DAB-C148-ADBA-3D21598D0241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3">
            <a:extLst>
              <a:ext uri="{FF2B5EF4-FFF2-40B4-BE49-F238E27FC236}">
                <a16:creationId xmlns:a16="http://schemas.microsoft.com/office/drawing/2014/main" id="{416CE57A-E613-2D4D-B056-3C04F4D3C3FB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Grafik 35">
            <a:extLst>
              <a:ext uri="{FF2B5EF4-FFF2-40B4-BE49-F238E27FC236}">
                <a16:creationId xmlns:a16="http://schemas.microsoft.com/office/drawing/2014/main" id="{CD9EE87A-C7E4-514F-BD7E-D89B76D37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7496"/>
            <a:ext cx="4274459" cy="2189104"/>
          </a:xfrm>
          <a:prstGeom prst="rect">
            <a:avLst/>
          </a:prstGeom>
        </p:spPr>
      </p:pic>
      <p:sp>
        <p:nvSpPr>
          <p:cNvPr id="31" name="Textfeld 5">
            <a:extLst>
              <a:ext uri="{FF2B5EF4-FFF2-40B4-BE49-F238E27FC236}">
                <a16:creationId xmlns:a16="http://schemas.microsoft.com/office/drawing/2014/main" id="{35A8A89F-E4ED-214D-A3D2-8FDFA22599C2}"/>
              </a:ext>
            </a:extLst>
          </p:cNvPr>
          <p:cNvSpPr txBox="1"/>
          <p:nvPr/>
        </p:nvSpPr>
        <p:spPr>
          <a:xfrm>
            <a:off x="8604448" y="3230665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1800" b="0" dirty="0"/>
          </a:p>
        </p:txBody>
      </p:sp>
      <p:sp>
        <p:nvSpPr>
          <p:cNvPr id="32" name="Textfeld 6">
            <a:extLst>
              <a:ext uri="{FF2B5EF4-FFF2-40B4-BE49-F238E27FC236}">
                <a16:creationId xmlns:a16="http://schemas.microsoft.com/office/drawing/2014/main" id="{1A652A92-F6F3-8047-9743-A1127CD3006B}"/>
              </a:ext>
            </a:extLst>
          </p:cNvPr>
          <p:cNvSpPr txBox="1"/>
          <p:nvPr/>
        </p:nvSpPr>
        <p:spPr>
          <a:xfrm>
            <a:off x="7581249" y="3831431"/>
            <a:ext cx="8961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(R</a:t>
            </a:r>
            <a:r>
              <a:rPr lang="en-US" sz="12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sol</a:t>
            </a:r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-1) tags</a:t>
            </a:r>
          </a:p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Wait state</a:t>
            </a:r>
          </a:p>
        </p:txBody>
      </p:sp>
      <p:sp>
        <p:nvSpPr>
          <p:cNvPr id="33" name="Textfeld 7">
            <a:extLst>
              <a:ext uri="{FF2B5EF4-FFF2-40B4-BE49-F238E27FC236}">
                <a16:creationId xmlns:a16="http://schemas.microsoft.com/office/drawing/2014/main" id="{0474A972-D457-BC4A-B8EA-677621615A9F}"/>
              </a:ext>
            </a:extLst>
          </p:cNvPr>
          <p:cNvSpPr txBox="1"/>
          <p:nvPr/>
        </p:nvSpPr>
        <p:spPr>
          <a:xfrm>
            <a:off x="5305564" y="4005064"/>
            <a:ext cx="77797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First tag </a:t>
            </a:r>
          </a:p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</a:p>
        </p:txBody>
      </p:sp>
    </p:spTree>
    <p:extLst>
      <p:ext uri="{BB962C8B-B14F-4D97-AF65-F5344CB8AC3E}">
        <p14:creationId xmlns:p14="http://schemas.microsoft.com/office/powerpoint/2010/main" val="342744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79F57CC-290C-2440-BAE7-A35B1A23FA9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K tags collided slot:</a:t>
            </a:r>
          </a:p>
          <a:p>
            <a:pPr lvl="1"/>
            <a:r>
              <a:rPr lang="en-US" sz="1600" kern="0" dirty="0"/>
              <a:t>Conventional tags choose the conventional pilot (P</a:t>
            </a:r>
            <a:r>
              <a:rPr lang="en-US" sz="1600" kern="0" baseline="-25000" dirty="0"/>
              <a:t>1</a:t>
            </a:r>
            <a:r>
              <a:rPr lang="en-US" sz="1600" kern="0" dirty="0"/>
              <a:t>)</a:t>
            </a:r>
          </a:p>
          <a:p>
            <a:pPr lvl="2"/>
            <a:r>
              <a:rPr lang="en-US" sz="1600" kern="0" dirty="0"/>
              <a:t>12-bits zeros for synchronization</a:t>
            </a:r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lvl="1"/>
            <a:r>
              <a:rPr lang="en-US" sz="1600" kern="0" dirty="0"/>
              <a:t>Each new tag chooses random pilot.</a:t>
            </a:r>
          </a:p>
          <a:p>
            <a:pPr lvl="2"/>
            <a:r>
              <a:rPr lang="en-US" sz="1500" kern="0" dirty="0"/>
              <a:t>4-bits zeros for synchronization</a:t>
            </a:r>
          </a:p>
          <a:p>
            <a:pPr lvl="2"/>
            <a:r>
              <a:rPr lang="en-US" sz="1500" kern="0" dirty="0"/>
              <a:t>8-bits orthogonal pilots for channel estimation</a:t>
            </a:r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graphicFrame>
        <p:nvGraphicFramePr>
          <p:cNvPr id="12" name="Tabelle 23">
            <a:extLst>
              <a:ext uri="{FF2B5EF4-FFF2-40B4-BE49-F238E27FC236}">
                <a16:creationId xmlns:a16="http://schemas.microsoft.com/office/drawing/2014/main" id="{ABDCD5B8-E3B4-D141-B366-8E17757BCB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4509120"/>
          <a:ext cx="1656184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0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0 0 0 0 0 0 0 0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0 1 0 0 0 1 0 0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0 1 0 1 0 1 0 1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1 0 1 0 1 0 1 0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1 0 1 1 1 0 1 1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1 1 1 0 1 1 1 0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1 1 1 1 1 1 1 1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Grafik 24">
            <a:extLst>
              <a:ext uri="{FF2B5EF4-FFF2-40B4-BE49-F238E27FC236}">
                <a16:creationId xmlns:a16="http://schemas.microsoft.com/office/drawing/2014/main" id="{49F9600C-C0CC-324E-B218-AB9B6F44F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8" y="2161829"/>
            <a:ext cx="2815627" cy="429252"/>
          </a:xfrm>
          <a:prstGeom prst="rect">
            <a:avLst/>
          </a:prstGeom>
        </p:spPr>
      </p:pic>
      <p:pic>
        <p:nvPicPr>
          <p:cNvPr id="14" name="Grafik 33">
            <a:extLst>
              <a:ext uri="{FF2B5EF4-FFF2-40B4-BE49-F238E27FC236}">
                <a16:creationId xmlns:a16="http://schemas.microsoft.com/office/drawing/2014/main" id="{3EF8E374-9D28-FA46-B6CE-DB9776BD6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80932"/>
            <a:ext cx="2801123" cy="543278"/>
          </a:xfrm>
          <a:prstGeom prst="rect">
            <a:avLst/>
          </a:prstGeom>
        </p:spPr>
      </p:pic>
      <p:sp>
        <p:nvSpPr>
          <p:cNvPr id="15" name="Textfeld 39">
            <a:extLst>
              <a:ext uri="{FF2B5EF4-FFF2-40B4-BE49-F238E27FC236}">
                <a16:creationId xmlns:a16="http://schemas.microsoft.com/office/drawing/2014/main" id="{8CA91560-CF75-8E4D-AC73-34B8BDE9846A}"/>
              </a:ext>
            </a:extLst>
          </p:cNvPr>
          <p:cNvSpPr txBox="1"/>
          <p:nvPr/>
        </p:nvSpPr>
        <p:spPr>
          <a:xfrm>
            <a:off x="1490286" y="5978540"/>
            <a:ext cx="252028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pilot [J. </a:t>
            </a:r>
            <a:r>
              <a:rPr lang="en-US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2012]</a:t>
            </a:r>
          </a:p>
        </p:txBody>
      </p:sp>
      <p:cxnSp>
        <p:nvCxnSpPr>
          <p:cNvPr id="16" name="Gerade Verbindung mit Pfeil 37">
            <a:extLst>
              <a:ext uri="{FF2B5EF4-FFF2-40B4-BE49-F238E27FC236}">
                <a16:creationId xmlns:a16="http://schemas.microsoft.com/office/drawing/2014/main" id="{2B4A61B0-D883-F14B-B704-312B33ADECA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40">
            <a:extLst>
              <a:ext uri="{FF2B5EF4-FFF2-40B4-BE49-F238E27FC236}">
                <a16:creationId xmlns:a16="http://schemas.microsoft.com/office/drawing/2014/main" id="{69D148AC-0937-3B46-B208-0AFA43E0BAF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8" name="Textfeld 41">
            <a:extLst>
              <a:ext uri="{FF2B5EF4-FFF2-40B4-BE49-F238E27FC236}">
                <a16:creationId xmlns:a16="http://schemas.microsoft.com/office/drawing/2014/main" id="{DA907CEE-6A26-494A-A15F-9A56824CE7D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9" name="Textfeld 42">
            <a:extLst>
              <a:ext uri="{FF2B5EF4-FFF2-40B4-BE49-F238E27FC236}">
                <a16:creationId xmlns:a16="http://schemas.microsoft.com/office/drawing/2014/main" id="{8A688C04-7966-A048-9F91-E013D8182CA3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20" name="Textfeld 43">
            <a:extLst>
              <a:ext uri="{FF2B5EF4-FFF2-40B4-BE49-F238E27FC236}">
                <a16:creationId xmlns:a16="http://schemas.microsoft.com/office/drawing/2014/main" id="{F44AC6D3-F7CF-7C4D-BD35-8F608AFE475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21" name="Gerade Verbindung mit Pfeil 44">
            <a:extLst>
              <a:ext uri="{FF2B5EF4-FFF2-40B4-BE49-F238E27FC236}">
                <a16:creationId xmlns:a16="http://schemas.microsoft.com/office/drawing/2014/main" id="{CD5887A3-894C-B34E-92BC-ACF7FB18AA23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45">
            <a:extLst>
              <a:ext uri="{FF2B5EF4-FFF2-40B4-BE49-F238E27FC236}">
                <a16:creationId xmlns:a16="http://schemas.microsoft.com/office/drawing/2014/main" id="{1944CC8E-D199-FB4D-BE1C-F7D5A0A9E0B6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46">
            <a:extLst>
              <a:ext uri="{FF2B5EF4-FFF2-40B4-BE49-F238E27FC236}">
                <a16:creationId xmlns:a16="http://schemas.microsoft.com/office/drawing/2014/main" id="{90875D1D-5D3D-E044-AF5D-7B934FC4A440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47">
            <a:extLst>
              <a:ext uri="{FF2B5EF4-FFF2-40B4-BE49-F238E27FC236}">
                <a16:creationId xmlns:a16="http://schemas.microsoft.com/office/drawing/2014/main" id="{798FC037-F7D2-304D-AAFA-9CFBCD6D2FB1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48">
            <a:extLst>
              <a:ext uri="{FF2B5EF4-FFF2-40B4-BE49-F238E27FC236}">
                <a16:creationId xmlns:a16="http://schemas.microsoft.com/office/drawing/2014/main" id="{60D78D65-4796-164D-9240-DEDE453DF854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6" name="Textfeld 49">
            <a:extLst>
              <a:ext uri="{FF2B5EF4-FFF2-40B4-BE49-F238E27FC236}">
                <a16:creationId xmlns:a16="http://schemas.microsoft.com/office/drawing/2014/main" id="{EC26C043-8127-F74D-95F7-477D3E853093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7" name="Textfeld 50">
            <a:extLst>
              <a:ext uri="{FF2B5EF4-FFF2-40B4-BE49-F238E27FC236}">
                <a16:creationId xmlns:a16="http://schemas.microsoft.com/office/drawing/2014/main" id="{C7687CD6-5978-7041-AFFB-956FD4C8A91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8" name="Textfeld 51">
            <a:extLst>
              <a:ext uri="{FF2B5EF4-FFF2-40B4-BE49-F238E27FC236}">
                <a16:creationId xmlns:a16="http://schemas.microsoft.com/office/drawing/2014/main" id="{75A1EB30-5D1B-DE4C-86B8-02C061F6163D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9" name="Gerade Verbindung mit Pfeil 60">
            <a:extLst>
              <a:ext uri="{FF2B5EF4-FFF2-40B4-BE49-F238E27FC236}">
                <a16:creationId xmlns:a16="http://schemas.microsoft.com/office/drawing/2014/main" id="{08DE884C-08D6-F441-B71F-FFD4702B2DA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AD7978-BD32-E342-8602-DA36BAF30897}"/>
              </a:ext>
            </a:extLst>
          </p:cNvPr>
          <p:cNvCxnSpPr/>
          <p:nvPr/>
        </p:nvCxnSpPr>
        <p:spPr>
          <a:xfrm>
            <a:off x="2357422" y="4000504"/>
            <a:ext cx="1000132" cy="50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3C0380-539F-4346-9549-D3432481F98C}"/>
              </a:ext>
            </a:extLst>
          </p:cNvPr>
          <p:cNvCxnSpPr/>
          <p:nvPr/>
        </p:nvCxnSpPr>
        <p:spPr>
          <a:xfrm rot="16200000" flipH="1">
            <a:off x="1428728" y="4214818"/>
            <a:ext cx="500066" cy="714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ED79DF-A8B6-0E4A-BD4C-5714C5342300}"/>
              </a:ext>
            </a:extLst>
          </p:cNvPr>
          <p:cNvCxnSpPr/>
          <p:nvPr/>
        </p:nvCxnSpPr>
        <p:spPr>
          <a:xfrm>
            <a:off x="1357258" y="4572008"/>
            <a:ext cx="35722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CF9B2D-FE43-474D-9559-1660D4CEBBAE}"/>
              </a:ext>
            </a:extLst>
          </p:cNvPr>
          <p:cNvSpPr txBox="1"/>
          <p:nvPr/>
        </p:nvSpPr>
        <p:spPr>
          <a:xfrm>
            <a:off x="64444" y="4429132"/>
            <a:ext cx="136428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</p:spTree>
    <p:extLst>
      <p:ext uri="{BB962C8B-B14F-4D97-AF65-F5344CB8AC3E}">
        <p14:creationId xmlns:p14="http://schemas.microsoft.com/office/powerpoint/2010/main" val="13977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5F031F7-2D21-914E-8711-27B3B2610177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Extracts each RN16 corresponding to each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single pilot reply.</a:t>
            </a:r>
          </a:p>
          <a:p>
            <a:r>
              <a:rPr lang="en-US" sz="1600" kern="0" dirty="0"/>
              <a:t>Counts the number of recovered tags (</a:t>
            </a:r>
            <a:r>
              <a:rPr lang="en-US" sz="1600" kern="0" dirty="0" err="1"/>
              <a:t>R</a:t>
            </a:r>
            <a:r>
              <a:rPr lang="en-US" sz="1600" kern="0" baseline="-25000" dirty="0" err="1"/>
              <a:t>sol</a:t>
            </a:r>
            <a:r>
              <a:rPr lang="en-US" sz="1600" kern="0" dirty="0"/>
              <a:t>).</a:t>
            </a:r>
          </a:p>
          <a:p>
            <a:r>
              <a:rPr lang="en-US" sz="1500" kern="0" dirty="0"/>
              <a:t>recognizes if one of the replies is a conventional pilot or not:</a:t>
            </a:r>
          </a:p>
          <a:p>
            <a:pPr lvl="1"/>
            <a:r>
              <a:rPr lang="en-US" sz="1500" kern="0" dirty="0"/>
              <a:t>If yes, acknowledges the conventional tag first.</a:t>
            </a:r>
          </a:p>
          <a:p>
            <a:pPr lvl="1"/>
            <a:r>
              <a:rPr lang="en-US" sz="1500" kern="0" dirty="0"/>
              <a:t>If no, start from the weakest reply to the strongest. </a:t>
            </a:r>
          </a:p>
          <a:p>
            <a:r>
              <a:rPr lang="en-US" sz="1600" kern="0" dirty="0"/>
              <a:t>Acknowledgement command:</a:t>
            </a:r>
          </a:p>
          <a:p>
            <a:pPr lvl="1"/>
            <a:r>
              <a:rPr lang="en-US" sz="1600" kern="0" dirty="0"/>
              <a:t>The reader transmits ACK command corresponding</a:t>
            </a:r>
          </a:p>
          <a:p>
            <a:pPr marL="180975" lvl="1" indent="0">
              <a:buFont typeface="Wingdings" pitchFamily="2" charset="2"/>
              <a:buNone/>
            </a:pPr>
            <a:r>
              <a:rPr lang="en-US" sz="1600" kern="0" dirty="0"/>
              <a:t>    to one of the recovered RN16s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cxnSp>
        <p:nvCxnSpPr>
          <p:cNvPr id="12" name="Gerade Verbindung mit Pfeil 12">
            <a:extLst>
              <a:ext uri="{FF2B5EF4-FFF2-40B4-BE49-F238E27FC236}">
                <a16:creationId xmlns:a16="http://schemas.microsoft.com/office/drawing/2014/main" id="{3FAA14B4-130D-F34C-8AF2-3B085C5D2FD8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0">
            <a:extLst>
              <a:ext uri="{FF2B5EF4-FFF2-40B4-BE49-F238E27FC236}">
                <a16:creationId xmlns:a16="http://schemas.microsoft.com/office/drawing/2014/main" id="{45E5933C-10B1-9449-8994-D18DD4AB9F53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" name="Textfeld 14">
            <a:extLst>
              <a:ext uri="{FF2B5EF4-FFF2-40B4-BE49-F238E27FC236}">
                <a16:creationId xmlns:a16="http://schemas.microsoft.com/office/drawing/2014/main" id="{1A5C2E38-929E-0A47-BE09-79EE1D7F803F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B4117CFD-64E2-5941-8032-7A8EB12F419D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6" name="Textfeld 16">
            <a:extLst>
              <a:ext uri="{FF2B5EF4-FFF2-40B4-BE49-F238E27FC236}">
                <a16:creationId xmlns:a16="http://schemas.microsoft.com/office/drawing/2014/main" id="{A87265AC-0D5B-B74D-8D96-C97964491CA5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7" name="Gerade Verbindung mit Pfeil 17">
            <a:extLst>
              <a:ext uri="{FF2B5EF4-FFF2-40B4-BE49-F238E27FC236}">
                <a16:creationId xmlns:a16="http://schemas.microsoft.com/office/drawing/2014/main" id="{42655F02-20B5-6241-BE0A-F894DBECB1B1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9">
            <a:extLst>
              <a:ext uri="{FF2B5EF4-FFF2-40B4-BE49-F238E27FC236}">
                <a16:creationId xmlns:a16="http://schemas.microsoft.com/office/drawing/2014/main" id="{5A435D19-3D0B-FE48-8D7E-1241EF45F037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0">
            <a:extLst>
              <a:ext uri="{FF2B5EF4-FFF2-40B4-BE49-F238E27FC236}">
                <a16:creationId xmlns:a16="http://schemas.microsoft.com/office/drawing/2014/main" id="{070E67BE-7839-7F45-A54A-7AC1CC53EFC6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21">
            <a:extLst>
              <a:ext uri="{FF2B5EF4-FFF2-40B4-BE49-F238E27FC236}">
                <a16:creationId xmlns:a16="http://schemas.microsoft.com/office/drawing/2014/main" id="{D440249B-B94A-F04A-91F4-AEF508DCBE93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6">
            <a:extLst>
              <a:ext uri="{FF2B5EF4-FFF2-40B4-BE49-F238E27FC236}">
                <a16:creationId xmlns:a16="http://schemas.microsoft.com/office/drawing/2014/main" id="{FA7BF0D0-EB3B-D043-B185-B0EE8BCD5B47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2" name="Textfeld 27">
            <a:extLst>
              <a:ext uri="{FF2B5EF4-FFF2-40B4-BE49-F238E27FC236}">
                <a16:creationId xmlns:a16="http://schemas.microsoft.com/office/drawing/2014/main" id="{12DC2C6A-0E10-DC43-AE0A-3539D94D6D5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3" name="Textfeld 28">
            <a:extLst>
              <a:ext uri="{FF2B5EF4-FFF2-40B4-BE49-F238E27FC236}">
                <a16:creationId xmlns:a16="http://schemas.microsoft.com/office/drawing/2014/main" id="{60F99B82-520C-B046-86B7-C2107639D3AE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4" name="Textfeld 29">
            <a:extLst>
              <a:ext uri="{FF2B5EF4-FFF2-40B4-BE49-F238E27FC236}">
                <a16:creationId xmlns:a16="http://schemas.microsoft.com/office/drawing/2014/main" id="{21D04906-0405-304F-A5CA-26C11B750546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5" name="Gerade Verbindung mit Pfeil 30">
            <a:extLst>
              <a:ext uri="{FF2B5EF4-FFF2-40B4-BE49-F238E27FC236}">
                <a16:creationId xmlns:a16="http://schemas.microsoft.com/office/drawing/2014/main" id="{52DC78EF-C597-CD46-AC5D-891ADA29AAD9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A7E76B96-4EBC-4C47-B809-10471597ED41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C78296F9-C85E-AF4E-8F52-38103AB9B16F}"/>
              </a:ext>
            </a:extLst>
          </p:cNvPr>
          <p:cNvSpPr/>
          <p:nvPr/>
        </p:nvSpPr>
        <p:spPr>
          <a:xfrm>
            <a:off x="5076056" y="2996952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D471BD8C-8E13-C24C-9EF0-ED46BFA174C4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6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500" kern="0" dirty="0"/>
                  <a:t>Reader repeat ACK command until finishing all the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500" kern="0" dirty="0"/>
                  <a:t>   extracted RN16s (pseudo parallel slot).</a:t>
                </a: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lvl="3"/>
                <a:endParaRPr lang="en-US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Successful single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de-DE" sz="1600" i="1" kern="0">
                        <a:latin typeface="Cambria Math"/>
                      </a:rPr>
                      <m:t>𝑡𝑠𝑏</m:t>
                    </m:r>
                  </m:oMath>
                </a14:m>
                <a:endParaRPr lang="en-US" sz="1600" kern="0" baseline="-25000" dirty="0"/>
              </a:p>
              <a:p>
                <a:r>
                  <a:rPr lang="en-US" sz="1600" kern="0" dirty="0"/>
                  <a:t>Proposed pseudo parallel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𝑝𝑝𝑠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en-US" sz="1600" i="1" kern="0">
                        <a:latin typeface="Cambria Math"/>
                      </a:rPr>
                      <m:t>𝑅</m:t>
                    </m:r>
                    <m:r>
                      <a:rPr lang="en-US" sz="1600" i="1" kern="0" baseline="-25000">
                        <a:latin typeface="Cambria Math"/>
                      </a:rPr>
                      <m:t>𝑠𝑜𝑙</m:t>
                    </m:r>
                    <m:r>
                      <a:rPr lang="en-US" sz="1600" i="1" ker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𝑠𝑏</m:t>
                    </m:r>
                  </m:oMath>
                </a14:m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49141C-C893-1044-A193-15D195764ADE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A946845F-6759-E74F-838C-2EEDB24D0F9A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9079EB2D-17D1-B948-AB9D-6EDB48BADAB0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65EEB91C-DFB5-3E41-94CC-72925B80682F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EC447B88-8063-D14D-8203-E5A3BFD9BB44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1">
            <a:extLst>
              <a:ext uri="{FF2B5EF4-FFF2-40B4-BE49-F238E27FC236}">
                <a16:creationId xmlns:a16="http://schemas.microsoft.com/office/drawing/2014/main" id="{8933091B-5668-F247-881C-DD5697862B4A}"/>
              </a:ext>
            </a:extLst>
          </p:cNvPr>
          <p:cNvCxnSpPr/>
          <p:nvPr/>
        </p:nvCxnSpPr>
        <p:spPr>
          <a:xfrm>
            <a:off x="5386033" y="4638965"/>
            <a:ext cx="3104656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32">
            <a:extLst>
              <a:ext uri="{FF2B5EF4-FFF2-40B4-BE49-F238E27FC236}">
                <a16:creationId xmlns:a16="http://schemas.microsoft.com/office/drawing/2014/main" id="{B902C90E-E817-1B49-B5FE-9A6EBA8B1A57}"/>
              </a:ext>
            </a:extLst>
          </p:cNvPr>
          <p:cNvCxnSpPr/>
          <p:nvPr/>
        </p:nvCxnSpPr>
        <p:spPr>
          <a:xfrm flipH="1">
            <a:off x="5358178" y="3645024"/>
            <a:ext cx="3102255" cy="35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34">
            <a:extLst>
              <a:ext uri="{FF2B5EF4-FFF2-40B4-BE49-F238E27FC236}">
                <a16:creationId xmlns:a16="http://schemas.microsoft.com/office/drawing/2014/main" id="{7C4527B4-800E-1F41-B892-EFCF0061C3CC}"/>
              </a:ext>
            </a:extLst>
          </p:cNvPr>
          <p:cNvCxnSpPr/>
          <p:nvPr/>
        </p:nvCxnSpPr>
        <p:spPr>
          <a:xfrm flipH="1">
            <a:off x="5350863" y="5085184"/>
            <a:ext cx="3132511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36">
            <a:extLst>
              <a:ext uri="{FF2B5EF4-FFF2-40B4-BE49-F238E27FC236}">
                <a16:creationId xmlns:a16="http://schemas.microsoft.com/office/drawing/2014/main" id="{0DC0D922-5DD5-6542-AFEA-93FD8F113B04}"/>
              </a:ext>
            </a:extLst>
          </p:cNvPr>
          <p:cNvCxnSpPr/>
          <p:nvPr/>
        </p:nvCxnSpPr>
        <p:spPr>
          <a:xfrm>
            <a:off x="6904528" y="4005064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7">
            <a:extLst>
              <a:ext uri="{FF2B5EF4-FFF2-40B4-BE49-F238E27FC236}">
                <a16:creationId xmlns:a16="http://schemas.microsoft.com/office/drawing/2014/main" id="{FCC4D38D-3769-B143-AA9C-B9C180EDDAF9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2AE54A81-521F-BE4E-962C-5942B2DBC785}"/>
              </a:ext>
            </a:extLst>
          </p:cNvPr>
          <p:cNvSpPr txBox="1"/>
          <p:nvPr/>
        </p:nvSpPr>
        <p:spPr>
          <a:xfrm rot="396810">
            <a:off x="6259145" y="4496108"/>
            <a:ext cx="115288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31" name="Gerade Verbindung mit Pfeil 41">
            <a:extLst>
              <a:ext uri="{FF2B5EF4-FFF2-40B4-BE49-F238E27FC236}">
                <a16:creationId xmlns:a16="http://schemas.microsoft.com/office/drawing/2014/main" id="{02708720-D184-5D41-94FE-5D6697257D2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3">
            <a:extLst>
              <a:ext uri="{FF2B5EF4-FFF2-40B4-BE49-F238E27FC236}">
                <a16:creationId xmlns:a16="http://schemas.microsoft.com/office/drawing/2014/main" id="{38A6D280-1D31-F941-9C52-4B0C9163F14F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92F6BE56-2545-114E-8AA6-E7B1BBBD5E1E}"/>
              </a:ext>
            </a:extLst>
          </p:cNvPr>
          <p:cNvSpPr txBox="1"/>
          <p:nvPr/>
        </p:nvSpPr>
        <p:spPr>
          <a:xfrm rot="21339161">
            <a:off x="6095832" y="4882909"/>
            <a:ext cx="116891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65">
            <a:extLst>
              <a:ext uri="{FF2B5EF4-FFF2-40B4-BE49-F238E27FC236}">
                <a16:creationId xmlns:a16="http://schemas.microsoft.com/office/drawing/2014/main" id="{5FA8B855-E2E4-CF47-BA50-B184CE501E0C}"/>
              </a:ext>
            </a:extLst>
          </p:cNvPr>
          <p:cNvSpPr/>
          <p:nvPr/>
        </p:nvSpPr>
        <p:spPr>
          <a:xfrm>
            <a:off x="991832" y="1844824"/>
            <a:ext cx="461685" cy="445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BD31DF6-F037-6445-A788-77E3BDFA3AC7}"/>
              </a:ext>
            </a:extLst>
          </p:cNvPr>
          <p:cNvSpPr/>
          <p:nvPr/>
        </p:nvSpPr>
        <p:spPr>
          <a:xfrm>
            <a:off x="1915202" y="1844824"/>
            <a:ext cx="461685" cy="44570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66">
            <a:extLst>
              <a:ext uri="{FF2B5EF4-FFF2-40B4-BE49-F238E27FC236}">
                <a16:creationId xmlns:a16="http://schemas.microsoft.com/office/drawing/2014/main" id="{5480C2D5-2BCF-1E4D-ADED-1507A53668F7}"/>
              </a:ext>
            </a:extLst>
          </p:cNvPr>
          <p:cNvSpPr/>
          <p:nvPr/>
        </p:nvSpPr>
        <p:spPr>
          <a:xfrm>
            <a:off x="237548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7" name="Rectangle 65">
            <a:extLst>
              <a:ext uri="{FF2B5EF4-FFF2-40B4-BE49-F238E27FC236}">
                <a16:creationId xmlns:a16="http://schemas.microsoft.com/office/drawing/2014/main" id="{083251CC-9906-6644-8BB7-782F54731CA4}"/>
              </a:ext>
            </a:extLst>
          </p:cNvPr>
          <p:cNvSpPr/>
          <p:nvPr/>
        </p:nvSpPr>
        <p:spPr>
          <a:xfrm>
            <a:off x="2834100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50590376-B9B7-804B-955D-F173565154B6}"/>
              </a:ext>
            </a:extLst>
          </p:cNvPr>
          <p:cNvSpPr/>
          <p:nvPr/>
        </p:nvSpPr>
        <p:spPr>
          <a:xfrm>
            <a:off x="329271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68A539F0-721F-EC49-A8D6-857E5430AA2D}"/>
              </a:ext>
            </a:extLst>
          </p:cNvPr>
          <p:cNvSpPr/>
          <p:nvPr/>
        </p:nvSpPr>
        <p:spPr>
          <a:xfrm>
            <a:off x="3750275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A591537F-24AA-5040-8610-47144C28F714}"/>
              </a:ext>
            </a:extLst>
          </p:cNvPr>
          <p:cNvSpPr/>
          <p:nvPr/>
        </p:nvSpPr>
        <p:spPr>
          <a:xfrm>
            <a:off x="1457201" y="1844824"/>
            <a:ext cx="461685" cy="4457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feld 48">
            <a:extLst>
              <a:ext uri="{FF2B5EF4-FFF2-40B4-BE49-F238E27FC236}">
                <a16:creationId xmlns:a16="http://schemas.microsoft.com/office/drawing/2014/main" id="{251CE88A-7A13-7143-BA47-937003A563C9}"/>
              </a:ext>
            </a:extLst>
          </p:cNvPr>
          <p:cNvSpPr txBox="1"/>
          <p:nvPr/>
        </p:nvSpPr>
        <p:spPr>
          <a:xfrm>
            <a:off x="967050" y="2946430"/>
            <a:ext cx="2740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Pseudo parallel successful slot</a:t>
            </a:r>
          </a:p>
        </p:txBody>
      </p:sp>
      <p:cxnSp>
        <p:nvCxnSpPr>
          <p:cNvPr id="42" name="Gerade Verbindung 49">
            <a:extLst>
              <a:ext uri="{FF2B5EF4-FFF2-40B4-BE49-F238E27FC236}">
                <a16:creationId xmlns:a16="http://schemas.microsoft.com/office/drawing/2014/main" id="{9F760751-FDB8-7447-B95B-8F018360FD79}"/>
              </a:ext>
            </a:extLst>
          </p:cNvPr>
          <p:cNvCxnSpPr/>
          <p:nvPr/>
        </p:nvCxnSpPr>
        <p:spPr>
          <a:xfrm>
            <a:off x="1938587" y="2297993"/>
            <a:ext cx="2149758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50">
            <a:extLst>
              <a:ext uri="{FF2B5EF4-FFF2-40B4-BE49-F238E27FC236}">
                <a16:creationId xmlns:a16="http://schemas.microsoft.com/office/drawing/2014/main" id="{B1A3D333-7D15-D940-942F-794942663795}"/>
              </a:ext>
            </a:extLst>
          </p:cNvPr>
          <p:cNvCxnSpPr/>
          <p:nvPr/>
        </p:nvCxnSpPr>
        <p:spPr>
          <a:xfrm flipH="1">
            <a:off x="833469" y="2314402"/>
            <a:ext cx="605052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51">
            <a:extLst>
              <a:ext uri="{FF2B5EF4-FFF2-40B4-BE49-F238E27FC236}">
                <a16:creationId xmlns:a16="http://schemas.microsoft.com/office/drawing/2014/main" id="{0D6F8FCE-3DB3-B849-BB0E-A38771354178}"/>
              </a:ext>
            </a:extLst>
          </p:cNvPr>
          <p:cNvSpPr txBox="1"/>
          <p:nvPr/>
        </p:nvSpPr>
        <p:spPr>
          <a:xfrm>
            <a:off x="1785933" y="3279766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feld 53">
            <a:extLst>
              <a:ext uri="{FF2B5EF4-FFF2-40B4-BE49-F238E27FC236}">
                <a16:creationId xmlns:a16="http://schemas.microsoft.com/office/drawing/2014/main" id="{B6DACC5C-34F4-B14C-9464-3DF0D58E3B06}"/>
              </a:ext>
            </a:extLst>
          </p:cNvPr>
          <p:cNvSpPr txBox="1"/>
          <p:nvPr/>
        </p:nvSpPr>
        <p:spPr>
          <a:xfrm>
            <a:off x="3408344" y="3284984"/>
            <a:ext cx="678647" cy="66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endParaRPr lang="de-DE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+EPC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54">
            <a:extLst>
              <a:ext uri="{FF2B5EF4-FFF2-40B4-BE49-F238E27FC236}">
                <a16:creationId xmlns:a16="http://schemas.microsoft.com/office/drawing/2014/main" id="{5D4BC84A-0AB3-2C4B-A8FE-3D14A2F81951}"/>
              </a:ext>
            </a:extLst>
          </p:cNvPr>
          <p:cNvSpPr txBox="1"/>
          <p:nvPr/>
        </p:nvSpPr>
        <p:spPr>
          <a:xfrm>
            <a:off x="847082" y="3272572"/>
            <a:ext cx="93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 RN16s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hteck 55">
            <a:extLst>
              <a:ext uri="{FF2B5EF4-FFF2-40B4-BE49-F238E27FC236}">
                <a16:creationId xmlns:a16="http://schemas.microsoft.com/office/drawing/2014/main" id="{A0759503-A660-384F-A7DE-C286A465F371}"/>
              </a:ext>
            </a:extLst>
          </p:cNvPr>
          <p:cNvSpPr/>
          <p:nvPr/>
        </p:nvSpPr>
        <p:spPr>
          <a:xfrm>
            <a:off x="833469" y="3268264"/>
            <a:ext cx="841472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56">
            <a:extLst>
              <a:ext uri="{FF2B5EF4-FFF2-40B4-BE49-F238E27FC236}">
                <a16:creationId xmlns:a16="http://schemas.microsoft.com/office/drawing/2014/main" id="{F827AFBA-98AB-A743-B0B4-326BB764E17B}"/>
              </a:ext>
            </a:extLst>
          </p:cNvPr>
          <p:cNvSpPr/>
          <p:nvPr/>
        </p:nvSpPr>
        <p:spPr>
          <a:xfrm>
            <a:off x="1677494" y="3268264"/>
            <a:ext cx="864096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57">
            <a:extLst>
              <a:ext uri="{FF2B5EF4-FFF2-40B4-BE49-F238E27FC236}">
                <a16:creationId xmlns:a16="http://schemas.microsoft.com/office/drawing/2014/main" id="{05D0351C-FFFB-D947-BD1F-FAAF87417DB9}"/>
              </a:ext>
            </a:extLst>
          </p:cNvPr>
          <p:cNvSpPr/>
          <p:nvPr/>
        </p:nvSpPr>
        <p:spPr>
          <a:xfrm>
            <a:off x="2540122" y="3268264"/>
            <a:ext cx="728187" cy="558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58">
            <a:extLst>
              <a:ext uri="{FF2B5EF4-FFF2-40B4-BE49-F238E27FC236}">
                <a16:creationId xmlns:a16="http://schemas.microsoft.com/office/drawing/2014/main" id="{05C20683-5E1D-994D-8BC4-55CA267C589D}"/>
              </a:ext>
            </a:extLst>
          </p:cNvPr>
          <p:cNvSpPr/>
          <p:nvPr/>
        </p:nvSpPr>
        <p:spPr>
          <a:xfrm>
            <a:off x="3268537" y="3265533"/>
            <a:ext cx="816245" cy="562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Gerade Verbindung mit Pfeil 7">
            <a:extLst>
              <a:ext uri="{FF2B5EF4-FFF2-40B4-BE49-F238E27FC236}">
                <a16:creationId xmlns:a16="http://schemas.microsoft.com/office/drawing/2014/main" id="{CEF263EA-8479-794E-A6BD-A7F50A91510D}"/>
              </a:ext>
            </a:extLst>
          </p:cNvPr>
          <p:cNvCxnSpPr/>
          <p:nvPr/>
        </p:nvCxnSpPr>
        <p:spPr>
          <a:xfrm>
            <a:off x="5220072" y="1969473"/>
            <a:ext cx="0" cy="976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/>
          <p:nvPr/>
        </p:nvCxnSpPr>
        <p:spPr>
          <a:xfrm flipH="1">
            <a:off x="5213899" y="3212976"/>
            <a:ext cx="10335" cy="86409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6">
            <a:extLst>
              <a:ext uri="{FF2B5EF4-FFF2-40B4-BE49-F238E27FC236}">
                <a16:creationId xmlns:a16="http://schemas.microsoft.com/office/drawing/2014/main" id="{AC8ED92F-281F-674C-B839-9DBA4A8EC742}"/>
              </a:ext>
            </a:extLst>
          </p:cNvPr>
          <p:cNvSpPr txBox="1"/>
          <p:nvPr/>
        </p:nvSpPr>
        <p:spPr>
          <a:xfrm>
            <a:off x="4849697" y="342900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sb</a:t>
            </a:r>
            <a:endParaRPr lang="en-CA" sz="1600" b="0" i="1" baseline="-25000" dirty="0">
              <a:latin typeface="+mn-l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404555B4-6F41-A948-9D93-514D30CD1367}"/>
              </a:ext>
            </a:extLst>
          </p:cNvPr>
          <p:cNvSpPr txBox="1"/>
          <p:nvPr/>
        </p:nvSpPr>
        <p:spPr>
          <a:xfrm>
            <a:off x="4860032" y="2154342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sa</a:t>
            </a:r>
            <a:endParaRPr lang="en-CA" sz="1600" b="0" i="1" baseline="-25000" dirty="0">
              <a:latin typeface="+mn-lt"/>
            </a:endParaRPr>
          </a:p>
        </p:txBody>
      </p:sp>
      <p:cxnSp>
        <p:nvCxnSpPr>
          <p:cNvPr id="55" name="Gerade Verbindung mit Pfeil 64">
            <a:extLst>
              <a:ext uri="{FF2B5EF4-FFF2-40B4-BE49-F238E27FC236}">
                <a16:creationId xmlns:a16="http://schemas.microsoft.com/office/drawing/2014/main" id="{3EA70E5D-6C2B-2546-81F1-828A5DAC1926}"/>
              </a:ext>
            </a:extLst>
          </p:cNvPr>
          <p:cNvCxnSpPr/>
          <p:nvPr/>
        </p:nvCxnSpPr>
        <p:spPr>
          <a:xfrm>
            <a:off x="827584" y="4149080"/>
            <a:ext cx="72008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65">
            <a:extLst>
              <a:ext uri="{FF2B5EF4-FFF2-40B4-BE49-F238E27FC236}">
                <a16:creationId xmlns:a16="http://schemas.microsoft.com/office/drawing/2014/main" id="{FDA9F161-8D2D-E84F-A7AD-3610DC6927FC}"/>
              </a:ext>
            </a:extLst>
          </p:cNvPr>
          <p:cNvCxnSpPr/>
          <p:nvPr/>
        </p:nvCxnSpPr>
        <p:spPr>
          <a:xfrm>
            <a:off x="1688043" y="4156397"/>
            <a:ext cx="85207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36">
            <a:extLst>
              <a:ext uri="{FF2B5EF4-FFF2-40B4-BE49-F238E27FC236}">
                <a16:creationId xmlns:a16="http://schemas.microsoft.com/office/drawing/2014/main" id="{567D2271-D210-5347-88AC-2B4A38120D72}"/>
              </a:ext>
            </a:extLst>
          </p:cNvPr>
          <p:cNvSpPr txBox="1"/>
          <p:nvPr/>
        </p:nvSpPr>
        <p:spPr>
          <a:xfrm>
            <a:off x="971600" y="378904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sa</a:t>
            </a:r>
            <a:endParaRPr lang="en-CA" sz="1600" b="0" i="1" baseline="-25000" dirty="0">
              <a:latin typeface="+mn-lt"/>
            </a:endParaRPr>
          </a:p>
        </p:txBody>
      </p:sp>
      <p:cxnSp>
        <p:nvCxnSpPr>
          <p:cNvPr id="58" name="Gerade Verbindung 71">
            <a:extLst>
              <a:ext uri="{FF2B5EF4-FFF2-40B4-BE49-F238E27FC236}">
                <a16:creationId xmlns:a16="http://schemas.microsoft.com/office/drawing/2014/main" id="{D9DE7E34-F474-DF4F-829E-96A9929C72B6}"/>
              </a:ext>
            </a:extLst>
          </p:cNvPr>
          <p:cNvCxnSpPr/>
          <p:nvPr/>
        </p:nvCxnSpPr>
        <p:spPr>
          <a:xfrm>
            <a:off x="2627784" y="3561926"/>
            <a:ext cx="50405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6">
            <a:extLst>
              <a:ext uri="{FF2B5EF4-FFF2-40B4-BE49-F238E27FC236}">
                <a16:creationId xmlns:a16="http://schemas.microsoft.com/office/drawing/2014/main" id="{91089331-FFBA-2B44-ABAC-9E3EB7908EBB}"/>
              </a:ext>
            </a:extLst>
          </p:cNvPr>
          <p:cNvSpPr txBox="1"/>
          <p:nvPr/>
        </p:nvSpPr>
        <p:spPr>
          <a:xfrm>
            <a:off x="1907704" y="3795896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sb</a:t>
            </a:r>
            <a:endParaRPr lang="en-CA" sz="1600" b="0" i="1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559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FSA</a:t>
                </a:r>
                <a:endParaRPr lang="de-DE" sz="1600" i="1" kern="0" dirty="0">
                  <a:latin typeface="Cambria Math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𝑐𝑜𝑛𝑣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.=</m:t>
                    </m:r>
                    <m:sSub>
                      <m:sSubPr>
                        <m:ctrlPr>
                          <a:rPr lang="en-US" sz="1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endParaRPr lang="de-DE" sz="14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Proposed system</a:t>
                </a:r>
              </a:p>
              <a:p>
                <a:pPr lvl="1"/>
                <a:r>
                  <a:rPr lang="en-US" sz="1600" kern="0" dirty="0"/>
                  <a:t>multiple acknowledgment</a:t>
                </a:r>
              </a:p>
              <a:p>
                <a:pPr marL="360363" lvl="1" indent="0">
                  <a:buNone/>
                </a:pPr>
                <a:r>
                  <a:rPr lang="en-US" sz="1400" kern="0" dirty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r>
                  <a:rPr lang="en-US" sz="1600" kern="0" dirty="0"/>
                  <a:t>Unique scenario</a:t>
                </a:r>
              </a:p>
              <a:p>
                <a:pPr marL="360363" lvl="1" indent="0">
                  <a:buNone/>
                </a:pPr>
                <a:r>
                  <a:rPr lang="en-US" sz="1600" kern="0" dirty="0">
                    <a:ea typeface="Cambria Math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r>
                  <a:rPr lang="en-US" sz="1600" kern="0" dirty="0"/>
                  <a:t>Pseudo parallel successful slot</a:t>
                </a:r>
                <a:br>
                  <a:rPr lang="en-US" sz="1600" kern="0" dirty="0"/>
                </a:b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1∙</m:t>
                    </m:r>
                    <m:r>
                      <a:rPr lang="de-DE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1600" kern="0" dirty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 b="-1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/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  <m:d>
                        <m:d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de-DE" sz="1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</m:oMath>
                  </m:oMathPara>
                </a14:m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/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0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orthogonal codes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𝒔𝒐𝒍</m:t>
                        </m:r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recovered tags </a:t>
                </a:r>
              </a:p>
              <a:p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blipFill>
                <a:blip r:embed="rId6"/>
                <a:stretch>
                  <a:fillRect l="-1093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Probability of unique scenario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000" b="1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9880" t="-3226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/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1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𝑠𝑎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𝑠𝑏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1400" i="1" kern="0"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1400" i="1" kern="0" baseline="-25000">
                                  <a:latin typeface="Cambria Math"/>
                                </a:rPr>
                                <m:t>𝑠𝑜𝑙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kern="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20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37089E92-CFCB-B448-B2F8-9222AFF76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5A4BF1E-9BDC-7E43-8C74-27622670E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0045085-2566-DE4E-9B59-3610A3D29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76418F1-3A76-F343-BC10-85A2E38C2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22A57A0-AC64-5E4A-A4DB-8D63F3594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59CF679-B42C-F342-8F6E-FBBDFB061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118FF0F-8ED9-7F4D-8005-1174EF26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15FFEF-20BB-374A-8056-355C9104F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B8B4B95-E837-674E-8FD7-358EF4CE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446FF5F4-8856-9747-82B6-1C9F75B6E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221C0008-5044-7645-B90A-2FC867229B7B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094BF561-541C-AE4A-AE4B-95BB34810E54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9A73D46-EFFE-F04F-A958-B4BA75C256B2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5225C042-887D-6D43-82FD-FD892F197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F98EE421-82B5-814F-BF57-E179E5A43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84CE4DA6-AA39-7E40-8444-01CE7EDB9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F8B2369C-5C7C-9B44-B246-FA695851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F0E741F3-6FAA-084A-ACE1-EE22AE10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818B4385-90E6-1249-B9EB-FE57EFCD9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AA5C4A9B-C9CF-C249-996B-2AE34373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6721E1C-2ACD-7C4E-B49A-49306860D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3FE6EFE6-A053-2F44-BD24-D8F6B1E9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515D730-B020-DA4E-9996-C58C08DA9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6CBBD44F-BB2E-F146-A203-EB4CC845E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CD9BB89C-03E8-C941-97BA-571AC5644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8D12D8A1-3702-EA4B-90CF-A950857CB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85A9EEB6-74DB-5747-BAA7-859ED2FD6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AC36FBF6-0640-7247-B75B-F2D9E288B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01C2504-9BDC-454F-BBF9-71736DAF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B54BF39-7C6F-C141-951E-74FD5BC6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6D00FA10-94B6-4D4E-8640-FF84D38AE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B2C4F5D5-717D-0649-BCDE-04AC715C4E5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Reader informs the tags with the current frame length</a:t>
            </a:r>
          </a:p>
          <a:p>
            <a:r>
              <a:rPr lang="en-US" sz="1600" kern="0" dirty="0"/>
              <a:t>Each tag chooses random slot</a:t>
            </a:r>
          </a:p>
          <a:p>
            <a:pPr lvl="1"/>
            <a:r>
              <a:rPr lang="en-US" sz="1600" kern="0" dirty="0"/>
              <a:t>Successful slot</a:t>
            </a:r>
          </a:p>
          <a:p>
            <a:pPr lvl="2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77E90D4-FDD0-EB47-91DD-72EB31517772}"/>
              </a:ext>
            </a:extLst>
          </p:cNvPr>
          <p:cNvSpPr>
            <a:spLocks/>
          </p:cNvSpPr>
          <p:nvPr/>
        </p:nvSpPr>
        <p:spPr bwMode="auto">
          <a:xfrm rot="7573044" flipV="1">
            <a:off x="5069759" y="2526333"/>
            <a:ext cx="1429226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feld 42">
            <a:extLst>
              <a:ext uri="{FF2B5EF4-FFF2-40B4-BE49-F238E27FC236}">
                <a16:creationId xmlns:a16="http://schemas.microsoft.com/office/drawing/2014/main" id="{5D7A0CDC-B4D4-8F48-A2BE-EB8FA71939B8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Successful</a:t>
            </a:r>
          </a:p>
        </p:txBody>
      </p:sp>
      <p:grpSp>
        <p:nvGrpSpPr>
          <p:cNvPr id="46" name="Gruppieren 83">
            <a:extLst>
              <a:ext uri="{FF2B5EF4-FFF2-40B4-BE49-F238E27FC236}">
                <a16:creationId xmlns:a16="http://schemas.microsoft.com/office/drawing/2014/main" id="{1D9D3F0A-E5DB-BB41-996E-6D49A1B5BD84}"/>
              </a:ext>
            </a:extLst>
          </p:cNvPr>
          <p:cNvGrpSpPr/>
          <p:nvPr/>
        </p:nvGrpSpPr>
        <p:grpSpPr>
          <a:xfrm>
            <a:off x="370266" y="3087429"/>
            <a:ext cx="3985710" cy="500066"/>
            <a:chOff x="370266" y="3735501"/>
            <a:chExt cx="3985710" cy="500066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3770D85B-C4DD-3744-876D-8E2FC3540E33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65">
              <a:extLst>
                <a:ext uri="{FF2B5EF4-FFF2-40B4-BE49-F238E27FC236}">
                  <a16:creationId xmlns:a16="http://schemas.microsoft.com/office/drawing/2014/main" id="{29E137F2-2516-D84C-9760-196D53047EB6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0FC5AA88-69B1-BA40-9C10-B12930B76457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0C7D54B6-6672-A94B-9AAE-2B432BB912A2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5">
              <a:extLst>
                <a:ext uri="{FF2B5EF4-FFF2-40B4-BE49-F238E27FC236}">
                  <a16:creationId xmlns:a16="http://schemas.microsoft.com/office/drawing/2014/main" id="{36AA5ABE-87E8-2C47-819A-A00FFC9BCBE1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6AC7CC65-7716-864E-9960-F2D37B6ED310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53CCC3E9-FEEC-5B40-93E4-8D06326EB727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Gerade Verbindung mit Pfeil 70">
            <a:extLst>
              <a:ext uri="{FF2B5EF4-FFF2-40B4-BE49-F238E27FC236}">
                <a16:creationId xmlns:a16="http://schemas.microsoft.com/office/drawing/2014/main" id="{27EB1E90-6506-8246-8C11-501868B9CD2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71">
            <a:extLst>
              <a:ext uri="{FF2B5EF4-FFF2-40B4-BE49-F238E27FC236}">
                <a16:creationId xmlns:a16="http://schemas.microsoft.com/office/drawing/2014/main" id="{22E6E003-52AB-9546-8182-E42246FADB76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8" name="Rectangle 31">
            <a:extLst>
              <a:ext uri="{FF2B5EF4-FFF2-40B4-BE49-F238E27FC236}">
                <a16:creationId xmlns:a16="http://schemas.microsoft.com/office/drawing/2014/main" id="{CEDAD7F2-3BE2-CC49-AEEC-B4E0C2D334A7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937D13D-772F-FF45-8621-FA1654034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47D5F2B5-0D90-4E4D-BF2D-D936F4ECC6EB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2D81E0B1-A32B-3A43-BA5D-8364BE63E66F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2941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Empty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F0414CD-F8CB-5A4D-8437-657A79823245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4AF5D4-162F-AF44-AE55-AE2C8C7E8550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A60D4ACA-62BF-3E45-B44F-2F327B57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8541194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D151C0E-59E9-2F46-AF1C-59C72186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3C9750A-AA87-2E47-8558-247EC1AA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0EFB3EA-FB08-4B4B-B095-A899EC69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A5F0276-E573-A94A-A747-D8B8FAF04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300C3E2-4F0A-A348-80E4-87D22C461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EBE7143-E7D9-3B4F-BAB4-F567AC77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CCD491E-6F86-A84A-A86A-890DBD94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969FB24-30DD-AE43-B087-A1E5D736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0938C8A7-0012-2A48-BD78-C2B003A23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75E186B-0B52-3445-9F42-4B659D0FB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8AB2B149-E7C6-0B43-B17C-B4F472B92A3F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820E9347-4DC2-B840-89E1-7FC48F1D906C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D91FC7B-CE3A-3744-9080-C2088D64E054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B0F2FC9D-D23F-E746-89FB-76F7E8ECF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3333DAD4-BF55-BB4E-A4FF-5BEAAF10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1E246565-E547-024D-8BBD-D5E7A8CC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32B0ACBE-3888-BC44-B379-AB15F527B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65C51CC-6E2C-C54C-AFAE-4E12B8B1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F43164D0-1DE2-FE40-A425-7E7DC847D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63039BC-318C-DE4C-9D82-71468AD5F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66E1E39-BA24-BE43-BB31-CC7DD4D55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9576CA44-4023-8942-AEF2-D2D9BD8BD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F93A749-6233-9D41-ABB8-0B31EFA9F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576F77ED-5B26-BD49-BC26-04B71DBFB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336EC267-19F2-2044-8D5D-458FF967B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3FCF3C17-C385-8848-AFA1-39098E514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A0853F69-5D47-C643-9FF6-082CCF53A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23C3250D-B8D6-CD47-A026-5057B11B7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9C03A24-CC0B-854E-B7B0-64E98158F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C4017142-44EF-9146-B25D-0FED25B4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76FD00BD-C8BC-514E-8251-29DA161B9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0AF195BC-B1C8-7E4A-87A6-E431492EA9D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1"/>
            <a:r>
              <a:rPr lang="en-US" sz="1600" kern="0"/>
              <a:t>Empty slot</a:t>
            </a:r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Textfeld 38">
            <a:extLst>
              <a:ext uri="{FF2B5EF4-FFF2-40B4-BE49-F238E27FC236}">
                <a16:creationId xmlns:a16="http://schemas.microsoft.com/office/drawing/2014/main" id="{D37E05F4-4EFA-1B45-9C69-3B5C43AD474A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No Answer</a:t>
            </a:r>
          </a:p>
        </p:txBody>
      </p:sp>
      <p:grpSp>
        <p:nvGrpSpPr>
          <p:cNvPr id="45" name="Gruppieren 80">
            <a:extLst>
              <a:ext uri="{FF2B5EF4-FFF2-40B4-BE49-F238E27FC236}">
                <a16:creationId xmlns:a16="http://schemas.microsoft.com/office/drawing/2014/main" id="{ECD9BDA3-6542-CA4E-A2E3-565A07BA4B92}"/>
              </a:ext>
            </a:extLst>
          </p:cNvPr>
          <p:cNvGrpSpPr/>
          <p:nvPr/>
        </p:nvGrpSpPr>
        <p:grpSpPr>
          <a:xfrm>
            <a:off x="370266" y="3087429"/>
            <a:ext cx="3985710" cy="504056"/>
            <a:chOff x="370266" y="3735501"/>
            <a:chExt cx="3985710" cy="504056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277BB906-6CD2-FE44-9C5B-2490270650D0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65">
              <a:extLst>
                <a:ext uri="{FF2B5EF4-FFF2-40B4-BE49-F238E27FC236}">
                  <a16:creationId xmlns:a16="http://schemas.microsoft.com/office/drawing/2014/main" id="{DED82158-1D8D-A242-86A7-EC5A3527CDB3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789D87DA-3080-9B4D-AA29-8F2E03585D2F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D584B3C1-1E27-314C-A698-969881CF2E16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04051DCD-9886-CD4D-8545-9C21C6555986}"/>
                </a:ext>
              </a:extLst>
            </p:cNvPr>
            <p:cNvSpPr/>
            <p:nvPr/>
          </p:nvSpPr>
          <p:spPr>
            <a:xfrm>
              <a:off x="1868946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CE0D628C-0CA5-1C47-839F-D4FAD204744D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31">
              <a:extLst>
                <a:ext uri="{FF2B5EF4-FFF2-40B4-BE49-F238E27FC236}">
                  <a16:creationId xmlns:a16="http://schemas.microsoft.com/office/drawing/2014/main" id="{920BC9D7-6582-FA4D-898C-B10D88ACD46D}"/>
                </a:ext>
              </a:extLst>
            </p:cNvPr>
            <p:cNvSpPr/>
            <p:nvPr/>
          </p:nvSpPr>
          <p:spPr>
            <a:xfrm>
              <a:off x="2862428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7E579BEA-45AF-D043-80F0-D7C9E1C81F25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FCB9DC90-E914-D247-8C3D-12109565388D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Gerade Verbindung mit Pfeil 70">
            <a:extLst>
              <a:ext uri="{FF2B5EF4-FFF2-40B4-BE49-F238E27FC236}">
                <a16:creationId xmlns:a16="http://schemas.microsoft.com/office/drawing/2014/main" id="{50D86B37-760B-DC48-973C-244ED8A8C779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71">
            <a:extLst>
              <a:ext uri="{FF2B5EF4-FFF2-40B4-BE49-F238E27FC236}">
                <a16:creationId xmlns:a16="http://schemas.microsoft.com/office/drawing/2014/main" id="{06471330-8885-AC47-BC05-90CD8C9EFFA2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 dirty="0">
                <a:solidFill>
                  <a:srgbClr val="000364"/>
                </a:solidFill>
                <a:latin typeface="+mn-lt"/>
              </a:rPr>
              <a:t>L</a:t>
            </a:r>
            <a:endParaRPr lang="en-US" b="0" i="1" dirty="0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343C9B9F-F0EB-404F-91BF-57E3E2F21B01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107">
            <a:extLst>
              <a:ext uri="{FF2B5EF4-FFF2-40B4-BE49-F238E27FC236}">
                <a16:creationId xmlns:a16="http://schemas.microsoft.com/office/drawing/2014/main" id="{B7EC48C4-7555-D947-B309-3876284F59F3}"/>
              </a:ext>
            </a:extLst>
          </p:cNvPr>
          <p:cNvSpPr/>
          <p:nvPr/>
        </p:nvSpPr>
        <p:spPr>
          <a:xfrm>
            <a:off x="869078" y="309020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A17F60EE-38A3-7045-8FE2-8198ED80D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87D91CC6-653D-734B-A1E7-C0C314967C76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7856E706-14FF-C64B-BEEE-E1789DE6EBD0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19412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432584C-E272-0F4D-8FE5-C14070770073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Modified Framed Slotted ALOHA algorithm:</a:t>
            </a:r>
          </a:p>
          <a:p>
            <a:pPr marL="180975" lvl="1" indent="0">
              <a:buFont typeface="Wingdings" pitchFamily="2" charset="2"/>
              <a:buNone/>
            </a:pPr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536575" lvl="3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sp>
        <p:nvSpPr>
          <p:cNvPr id="12" name="Ellipse 12">
            <a:extLst>
              <a:ext uri="{FF2B5EF4-FFF2-40B4-BE49-F238E27FC236}">
                <a16:creationId xmlns:a16="http://schemas.microsoft.com/office/drawing/2014/main" id="{0F62CAFA-D67B-1C46-9721-BCDB7FC2DF1F}"/>
              </a:ext>
            </a:extLst>
          </p:cNvPr>
          <p:cNvSpPr/>
          <p:nvPr/>
        </p:nvSpPr>
        <p:spPr>
          <a:xfrm>
            <a:off x="2870349" y="1777318"/>
            <a:ext cx="2919889" cy="62766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Initialize: frame length</a:t>
            </a:r>
          </a:p>
        </p:txBody>
      </p:sp>
      <p:cxnSp>
        <p:nvCxnSpPr>
          <p:cNvPr id="13" name="Gerade Verbindung mit Pfeil 14">
            <a:extLst>
              <a:ext uri="{FF2B5EF4-FFF2-40B4-BE49-F238E27FC236}">
                <a16:creationId xmlns:a16="http://schemas.microsoft.com/office/drawing/2014/main" id="{579B0814-0E83-A941-BA00-9B1D7D1FDC3B}"/>
              </a:ext>
            </a:extLst>
          </p:cNvPr>
          <p:cNvCxnSpPr/>
          <p:nvPr/>
        </p:nvCxnSpPr>
        <p:spPr>
          <a:xfrm>
            <a:off x="4324172" y="3080957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CD989717-6175-834C-A349-583B0158E3B3}"/>
              </a:ext>
            </a:extLst>
          </p:cNvPr>
          <p:cNvSpPr/>
          <p:nvPr/>
        </p:nvSpPr>
        <p:spPr>
          <a:xfrm>
            <a:off x="2876246" y="3301253"/>
            <a:ext cx="2927206" cy="637590"/>
          </a:xfrm>
          <a:prstGeom prst="diamond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Collided &amp; Successful slots =0</a:t>
            </a:r>
          </a:p>
        </p:txBody>
      </p:sp>
      <p:cxnSp>
        <p:nvCxnSpPr>
          <p:cNvPr id="15" name="Gerade Verbindung mit Pfeil 17">
            <a:extLst>
              <a:ext uri="{FF2B5EF4-FFF2-40B4-BE49-F238E27FC236}">
                <a16:creationId xmlns:a16="http://schemas.microsoft.com/office/drawing/2014/main" id="{2670D110-453F-F844-8995-FC247BD968D4}"/>
              </a:ext>
            </a:extLst>
          </p:cNvPr>
          <p:cNvCxnSpPr>
            <a:endCxn id="17" idx="6"/>
          </p:cNvCxnSpPr>
          <p:nvPr/>
        </p:nvCxnSpPr>
        <p:spPr>
          <a:xfrm flipH="1" flipV="1">
            <a:off x="2483768" y="3620048"/>
            <a:ext cx="396131" cy="37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/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𝐿</m:t>
                    </m:r>
                    <m:r>
                      <a:rPr lang="en-US" sz="1100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𝑜𝑝𝑡</m:t>
                    </m:r>
                  </m:oMath>
                </a14:m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llipse 33">
            <a:extLst>
              <a:ext uri="{FF2B5EF4-FFF2-40B4-BE49-F238E27FC236}">
                <a16:creationId xmlns:a16="http://schemas.microsoft.com/office/drawing/2014/main" id="{B4F94876-8D28-8549-AED1-1960D6840E13}"/>
              </a:ext>
            </a:extLst>
          </p:cNvPr>
          <p:cNvSpPr/>
          <p:nvPr/>
        </p:nvSpPr>
        <p:spPr>
          <a:xfrm>
            <a:off x="1907704" y="3410626"/>
            <a:ext cx="576064" cy="41884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10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8" name="Textfeld 2">
            <a:extLst>
              <a:ext uri="{FF2B5EF4-FFF2-40B4-BE49-F238E27FC236}">
                <a16:creationId xmlns:a16="http://schemas.microsoft.com/office/drawing/2014/main" id="{BF9DDFAA-19DB-CE49-82C7-28BD97CB4FF6}"/>
              </a:ext>
            </a:extLst>
          </p:cNvPr>
          <p:cNvSpPr txBox="1"/>
          <p:nvPr/>
        </p:nvSpPr>
        <p:spPr>
          <a:xfrm>
            <a:off x="2483768" y="3296532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19" name="Textfeld 16">
            <a:extLst>
              <a:ext uri="{FF2B5EF4-FFF2-40B4-BE49-F238E27FC236}">
                <a16:creationId xmlns:a16="http://schemas.microsoft.com/office/drawing/2014/main" id="{EFE5B53A-C2F2-8F4B-A2C9-1BB323F88305}"/>
              </a:ext>
            </a:extLst>
          </p:cNvPr>
          <p:cNvSpPr txBox="1"/>
          <p:nvPr/>
        </p:nvSpPr>
        <p:spPr>
          <a:xfrm>
            <a:off x="4340074" y="3913867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20" name="Rechteck 9">
            <a:extLst>
              <a:ext uri="{FF2B5EF4-FFF2-40B4-BE49-F238E27FC236}">
                <a16:creationId xmlns:a16="http://schemas.microsoft.com/office/drawing/2014/main" id="{127DAE51-BD43-AB4C-A8CD-6DD9B8A0695E}"/>
              </a:ext>
            </a:extLst>
          </p:cNvPr>
          <p:cNvSpPr/>
          <p:nvPr/>
        </p:nvSpPr>
        <p:spPr>
          <a:xfrm>
            <a:off x="2883563" y="2644863"/>
            <a:ext cx="2919888" cy="4356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Observe: (Collided- Successful- Empty) slots</a:t>
            </a:r>
          </a:p>
        </p:txBody>
      </p:sp>
      <p:cxnSp>
        <p:nvCxnSpPr>
          <p:cNvPr id="21" name="Gerade Verbindung mit Pfeil 14">
            <a:extLst>
              <a:ext uri="{FF2B5EF4-FFF2-40B4-BE49-F238E27FC236}">
                <a16:creationId xmlns:a16="http://schemas.microsoft.com/office/drawing/2014/main" id="{D37D6B0B-C7F5-7546-9B8A-4435689349FC}"/>
              </a:ext>
            </a:extLst>
          </p:cNvPr>
          <p:cNvCxnSpPr/>
          <p:nvPr/>
        </p:nvCxnSpPr>
        <p:spPr>
          <a:xfrm>
            <a:off x="4331674" y="394460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31">
            <a:extLst>
              <a:ext uri="{FF2B5EF4-FFF2-40B4-BE49-F238E27FC236}">
                <a16:creationId xmlns:a16="http://schemas.microsoft.com/office/drawing/2014/main" id="{B0668368-FCB1-B949-856A-3E1035293496}"/>
              </a:ext>
            </a:extLst>
          </p:cNvPr>
          <p:cNvCxnSpPr/>
          <p:nvPr/>
        </p:nvCxnSpPr>
        <p:spPr>
          <a:xfrm flipH="1">
            <a:off x="4355976" y="2527256"/>
            <a:ext cx="170750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9">
            <a:extLst>
              <a:ext uri="{FF2B5EF4-FFF2-40B4-BE49-F238E27FC236}">
                <a16:creationId xmlns:a16="http://schemas.microsoft.com/office/drawing/2014/main" id="{BC78FD97-F7EC-4741-9028-87FDC489FF10}"/>
              </a:ext>
            </a:extLst>
          </p:cNvPr>
          <p:cNvCxnSpPr/>
          <p:nvPr/>
        </p:nvCxnSpPr>
        <p:spPr>
          <a:xfrm>
            <a:off x="5823235" y="5264919"/>
            <a:ext cx="240247" cy="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5">
            <a:extLst>
              <a:ext uri="{FF2B5EF4-FFF2-40B4-BE49-F238E27FC236}">
                <a16:creationId xmlns:a16="http://schemas.microsoft.com/office/drawing/2014/main" id="{4FE2D05E-C390-8E40-9424-2891F2B16201}"/>
              </a:ext>
            </a:extLst>
          </p:cNvPr>
          <p:cNvCxnSpPr/>
          <p:nvPr/>
        </p:nvCxnSpPr>
        <p:spPr>
          <a:xfrm flipV="1">
            <a:off x="6063482" y="2527256"/>
            <a:ext cx="0" cy="2737664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9">
            <a:extLst>
              <a:ext uri="{FF2B5EF4-FFF2-40B4-BE49-F238E27FC236}">
                <a16:creationId xmlns:a16="http://schemas.microsoft.com/office/drawing/2014/main" id="{83DDA0CE-6F5B-5E48-A660-E860D38978B5}"/>
              </a:ext>
            </a:extLst>
          </p:cNvPr>
          <p:cNvSpPr/>
          <p:nvPr/>
        </p:nvSpPr>
        <p:spPr>
          <a:xfrm>
            <a:off x="2875612" y="4169336"/>
            <a:ext cx="2919888" cy="6119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Receive the PHY-Layer parameters: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Slots durations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Collision recovery probability</a:t>
            </a:r>
          </a:p>
        </p:txBody>
      </p:sp>
      <p:cxnSp>
        <p:nvCxnSpPr>
          <p:cNvPr id="26" name="Gerade Verbindung mit Pfeil 39">
            <a:extLst>
              <a:ext uri="{FF2B5EF4-FFF2-40B4-BE49-F238E27FC236}">
                <a16:creationId xmlns:a16="http://schemas.microsoft.com/office/drawing/2014/main" id="{93121087-4ACA-BE4F-B945-3D0A932F54ED}"/>
              </a:ext>
            </a:extLst>
          </p:cNvPr>
          <p:cNvCxnSpPr/>
          <p:nvPr/>
        </p:nvCxnSpPr>
        <p:spPr>
          <a:xfrm>
            <a:off x="4332123" y="2417601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14">
            <a:extLst>
              <a:ext uri="{FF2B5EF4-FFF2-40B4-BE49-F238E27FC236}">
                <a16:creationId xmlns:a16="http://schemas.microsoft.com/office/drawing/2014/main" id="{729CC52A-D0A7-9F41-8507-7F7FFE28B153}"/>
              </a:ext>
            </a:extLst>
          </p:cNvPr>
          <p:cNvCxnSpPr/>
          <p:nvPr/>
        </p:nvCxnSpPr>
        <p:spPr>
          <a:xfrm>
            <a:off x="4332123" y="4797152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Placeholder 4">
            <a:extLst>
              <a:ext uri="{FF2B5EF4-FFF2-40B4-BE49-F238E27FC236}">
                <a16:creationId xmlns:a16="http://schemas.microsoft.com/office/drawing/2014/main" id="{79B14A7D-4EBB-2841-97DA-54D37AAEB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785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platzhalter 3">
            <a:extLst>
              <a:ext uri="{FF2B5EF4-FFF2-40B4-BE49-F238E27FC236}">
                <a16:creationId xmlns:a16="http://schemas.microsoft.com/office/drawing/2014/main" id="{F933153D-F2A7-2445-8D60-9D10D8C9C37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None/>
            </a:pPr>
            <a:endParaRPr lang="en-US" sz="1400" kern="0" dirty="0"/>
          </a:p>
          <a:p>
            <a:pPr marL="360363" lvl="1" indent="0">
              <a:buNone/>
            </a:pPr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03D36352-8527-B145-BCA1-A04C70A34345}"/>
              </a:ext>
            </a:extLst>
          </p:cNvPr>
          <p:cNvGrpSpPr/>
          <p:nvPr/>
        </p:nvGrpSpPr>
        <p:grpSpPr>
          <a:xfrm>
            <a:off x="1043608" y="2613295"/>
            <a:ext cx="6264696" cy="815705"/>
            <a:chOff x="2011025" y="2708920"/>
            <a:chExt cx="5401260" cy="815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/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/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/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Pfeil nach unten 7">
              <a:extLst>
                <a:ext uri="{FF2B5EF4-FFF2-40B4-BE49-F238E27FC236}">
                  <a16:creationId xmlns:a16="http://schemas.microsoft.com/office/drawing/2014/main" id="{145AC83F-2500-4A44-808E-C44CA82119E8}"/>
                </a:ext>
              </a:extLst>
            </p:cNvPr>
            <p:cNvSpPr/>
            <p:nvPr/>
          </p:nvSpPr>
          <p:spPr>
            <a:xfrm rot="16200000">
              <a:off x="2480944" y="2680734"/>
              <a:ext cx="180020" cy="97584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1">
                  <a:extLst>
                    <a:ext uri="{FF2B5EF4-FFF2-40B4-BE49-F238E27FC236}">
                      <a16:creationId xmlns:a16="http://schemas.microsoft.com/office/drawing/2014/main" id="{6DAB63D7-6544-5047-946B-75533BE44B7E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 rot="16200000">
            <a:off x="4386515" y="2573134"/>
            <a:ext cx="151628" cy="9935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01607" y="1780737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 dirty="0"/>
              <a:t> Recovery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E880752-E320-9443-B4C3-C5ACF31C56A9}"/>
              </a:ext>
            </a:extLst>
          </p:cNvPr>
          <p:cNvSpPr/>
          <p:nvPr/>
        </p:nvSpPr>
        <p:spPr bwMode="auto">
          <a:xfrm rot="16200000">
            <a:off x="1406670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3419872" y="1780737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 dirty="0"/>
              <a:t>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6200000">
            <a:off x="4358409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2" name="Pfeil nach unten 7">
            <a:extLst>
              <a:ext uri="{FF2B5EF4-FFF2-40B4-BE49-F238E27FC236}">
                <a16:creationId xmlns:a16="http://schemas.microsoft.com/office/drawing/2014/main" id="{D8B5C92D-932F-F64C-B6E7-167BA9AC24F3}"/>
              </a:ext>
            </a:extLst>
          </p:cNvPr>
          <p:cNvSpPr/>
          <p:nvPr/>
        </p:nvSpPr>
        <p:spPr>
          <a:xfrm rot="16200000">
            <a:off x="7554419" y="2671756"/>
            <a:ext cx="238517" cy="709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98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Proposed Estimation System:</a:t>
            </a:r>
          </a:p>
          <a:p>
            <a:pPr lvl="1"/>
            <a:endParaRPr lang="en-US" sz="1400" kern="0" dirty="0"/>
          </a:p>
          <a:p>
            <a:pPr lvl="1"/>
            <a:endParaRPr lang="en-US" sz="1400" kern="0" dirty="0"/>
          </a:p>
          <a:p>
            <a:pPr lvl="1"/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3058447" y="1666620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1080892" y="3549399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7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/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Design and Implementation of Anti-collision Algorithms for Dense RFID Systems</a:t>
            </a:r>
            <a:br>
              <a:rPr lang="en-US" sz="2400" dirty="0"/>
            </a:br>
            <a:br>
              <a:rPr lang="en-US" dirty="0"/>
            </a:br>
            <a:endParaRPr lang="de-D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91637A-D6F8-F543-9965-B025056FD5F3}"/>
              </a:ext>
            </a:extLst>
          </p:cNvPr>
          <p:cNvSpPr/>
          <p:nvPr/>
        </p:nvSpPr>
        <p:spPr>
          <a:xfrm>
            <a:off x="466725" y="1822410"/>
            <a:ext cx="559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</a:rPr>
              <a:t>Hazem </a:t>
            </a:r>
            <a:r>
              <a:rPr lang="de-DE" sz="2000" dirty="0" err="1">
                <a:latin typeface="Calibri" panose="020F0502020204030204" pitchFamily="34" charset="0"/>
              </a:rPr>
              <a:t>Elsaid</a:t>
            </a:r>
            <a:r>
              <a:rPr lang="de-DE" sz="2000" dirty="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1946803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>
          <a:xfrm>
            <a:off x="466725" y="2636912"/>
            <a:ext cx="8208000" cy="3384470"/>
          </a:xfr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 dirty="0"/>
              <a:t>Design and Implementation of Anti-collision Algorithms for Dense RFID Systems</a:t>
            </a:r>
            <a:endParaRPr lang="de-D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BEBCD-F8A9-864A-9393-5DBB104CCBBE}"/>
              </a:ext>
            </a:extLst>
          </p:cNvPr>
          <p:cNvSpPr/>
          <p:nvPr/>
        </p:nvSpPr>
        <p:spPr>
          <a:xfrm>
            <a:off x="1979712" y="1443791"/>
            <a:ext cx="5598400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latin typeface="Calibri" panose="020F0502020204030204" pitchFamily="34" charset="0"/>
              </a:rPr>
              <a:t>A </a:t>
            </a:r>
            <a:r>
              <a:rPr lang="de-DE" sz="2000" dirty="0" err="1">
                <a:latin typeface="Calibri" panose="020F0502020204030204" pitchFamily="34" charset="0"/>
              </a:rPr>
              <a:t>Doctoral</a:t>
            </a:r>
            <a:r>
              <a:rPr lang="de-DE" sz="2000" dirty="0">
                <a:latin typeface="Calibri" panose="020F0502020204030204" pitchFamily="34" charset="0"/>
              </a:rPr>
              <a:t> Thesis</a:t>
            </a:r>
          </a:p>
          <a:p>
            <a:pPr algn="ctr"/>
            <a:r>
              <a:rPr lang="de-DE" sz="2000" dirty="0" err="1">
                <a:latin typeface="Calibri" panose="020F0502020204030204" pitchFamily="34" charset="0"/>
              </a:rPr>
              <a:t>by</a:t>
            </a:r>
            <a:endParaRPr lang="de-DE" sz="2000" dirty="0"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2500" dirty="0">
                <a:latin typeface="Calibri" panose="020F0502020204030204" pitchFamily="34" charset="0"/>
              </a:rPr>
              <a:t>Hazem </a:t>
            </a:r>
            <a:r>
              <a:rPr lang="de-DE" sz="2500" dirty="0" err="1">
                <a:latin typeface="Calibri" panose="020F0502020204030204" pitchFamily="34" charset="0"/>
              </a:rPr>
              <a:t>Elsaid</a:t>
            </a:r>
            <a:r>
              <a:rPr lang="de-DE" sz="2500" dirty="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20824731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5618CBA-330C-754C-A917-4026A4AA7397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230959" y="1495219"/>
            <a:chExt cx="2766246" cy="201196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F37B871-ABB3-9A4E-9B4D-2A406991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59" y="2167710"/>
              <a:ext cx="1339478" cy="13394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sz="160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Time Aware</a:t>
                  </a: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07A0CF-B4E5-854B-80E3-9CD6A4CEDDDF}"/>
              </a:ext>
            </a:extLst>
          </p:cNvPr>
          <p:cNvGrpSpPr/>
          <p:nvPr/>
        </p:nvGrpSpPr>
        <p:grpSpPr>
          <a:xfrm>
            <a:off x="2665298" y="1303614"/>
            <a:ext cx="3934328" cy="864096"/>
            <a:chOff x="1790353" y="1340768"/>
            <a:chExt cx="3934328" cy="864096"/>
          </a:xfrm>
        </p:grpSpPr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1825397" y="1340768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20" name="Gerade Verbindung mit Pfeil 36">
              <a:extLst>
                <a:ext uri="{FF2B5EF4-FFF2-40B4-BE49-F238E27FC236}">
                  <a16:creationId xmlns:a16="http://schemas.microsoft.com/office/drawing/2014/main" id="{371E06EC-FE65-3D41-B9CF-083B314A0635}"/>
                </a:ext>
              </a:extLst>
            </p:cNvPr>
            <p:cNvCxnSpPr/>
            <p:nvPr/>
          </p:nvCxnSpPr>
          <p:spPr>
            <a:xfrm>
              <a:off x="1790353" y="187595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/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  <a:blipFill>
                  <a:blip r:embed="rId11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Gerade Verbindung mit Pfeil 38">
              <a:extLst>
                <a:ext uri="{FF2B5EF4-FFF2-40B4-BE49-F238E27FC236}">
                  <a16:creationId xmlns:a16="http://schemas.microsoft.com/office/drawing/2014/main" id="{F421705B-92FA-7E4F-B80C-F30BCB0A954D}"/>
                </a:ext>
              </a:extLst>
            </p:cNvPr>
            <p:cNvCxnSpPr/>
            <p:nvPr/>
          </p:nvCxnSpPr>
          <p:spPr>
            <a:xfrm>
              <a:off x="2462905" y="1879084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/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  <a:blipFill>
                  <a:blip r:embed="rId12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40">
              <a:extLst>
                <a:ext uri="{FF2B5EF4-FFF2-40B4-BE49-F238E27FC236}">
                  <a16:creationId xmlns:a16="http://schemas.microsoft.com/office/drawing/2014/main" id="{57672CF9-02DC-6E41-A767-69F5E783F8B6}"/>
                </a:ext>
              </a:extLst>
            </p:cNvPr>
            <p:cNvCxnSpPr/>
            <p:nvPr/>
          </p:nvCxnSpPr>
          <p:spPr>
            <a:xfrm>
              <a:off x="3144729" y="187908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/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  <a:blipFill>
                  <a:blip r:embed="rId13"/>
                  <a:stretch>
                    <a:fillRect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/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Gerade Verbindung mit Pfeil 70">
              <a:extLst>
                <a:ext uri="{FF2B5EF4-FFF2-40B4-BE49-F238E27FC236}">
                  <a16:creationId xmlns:a16="http://schemas.microsoft.com/office/drawing/2014/main" id="{0D9B481C-400B-AF4C-8C69-14C9E393E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5397" y="2129838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0D8BBD4-34BC-A047-B046-AD807EE59EAB}"/>
              </a:ext>
            </a:extLst>
          </p:cNvPr>
          <p:cNvGrpSpPr/>
          <p:nvPr/>
        </p:nvGrpSpPr>
        <p:grpSpPr>
          <a:xfrm>
            <a:off x="7748249" y="1929400"/>
            <a:ext cx="537119" cy="369332"/>
            <a:chOff x="7693826" y="1925854"/>
            <a:chExt cx="537119" cy="36933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128967-5CCE-1C4D-A413-73B47357D2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785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41720D-C10D-1345-9E64-3151B6EC15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309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/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695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888A981-47E8-0640-8AF3-E59B579E83DF}"/>
              </a:ext>
            </a:extLst>
          </p:cNvPr>
          <p:cNvGrpSpPr/>
          <p:nvPr/>
        </p:nvGrpSpPr>
        <p:grpSpPr>
          <a:xfrm>
            <a:off x="2920420" y="2189196"/>
            <a:ext cx="3462629" cy="986626"/>
            <a:chOff x="2045475" y="2226350"/>
            <a:chExt cx="3462629" cy="98662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1EA143F-9CC8-A649-BF48-9A49C6D2852D}"/>
                </a:ext>
              </a:extLst>
            </p:cNvPr>
            <p:cNvGrpSpPr/>
            <p:nvPr/>
          </p:nvGrpSpPr>
          <p:grpSpPr>
            <a:xfrm>
              <a:off x="2045475" y="2226350"/>
              <a:ext cx="3462629" cy="986626"/>
              <a:chOff x="2045475" y="2204864"/>
              <a:chExt cx="3462629" cy="986626"/>
            </a:xfrm>
          </p:grpSpPr>
          <p:sp>
            <p:nvSpPr>
              <p:cNvPr id="40" name="Pfeil nach unten 56">
                <a:extLst>
                  <a:ext uri="{FF2B5EF4-FFF2-40B4-BE49-F238E27FC236}">
                    <a16:creationId xmlns:a16="http://schemas.microsoft.com/office/drawing/2014/main" id="{C3604DBA-97FC-9F42-930A-FB6D143DE775}"/>
                  </a:ext>
                </a:extLst>
              </p:cNvPr>
              <p:cNvSpPr/>
              <p:nvPr/>
            </p:nvSpPr>
            <p:spPr>
              <a:xfrm>
                <a:off x="3517272" y="2204864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7097FACB-EF71-0D48-9096-FE20403F18AB}"/>
                  </a:ext>
                </a:extLst>
              </p:cNvPr>
              <p:cNvGrpSpPr/>
              <p:nvPr/>
            </p:nvGrpSpPr>
            <p:grpSpPr>
              <a:xfrm>
                <a:off x="2045475" y="2480978"/>
                <a:ext cx="3462629" cy="710512"/>
                <a:chOff x="1979712" y="2412119"/>
                <a:chExt cx="3462629" cy="71051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30B8C365-1A68-6D4C-B183-76B440C6AEE7}"/>
                    </a:ext>
                  </a:extLst>
                </p:cNvPr>
                <p:cNvSpPr/>
                <p:nvPr/>
              </p:nvSpPr>
              <p:spPr>
                <a:xfrm>
                  <a:off x="2000427" y="2413518"/>
                  <a:ext cx="609394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</a:p>
              </p:txBody>
            </p:sp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99CF506F-5512-D342-8A52-CFAC9C94C73A}"/>
                    </a:ext>
                  </a:extLst>
                </p:cNvPr>
                <p:cNvSpPr/>
                <p:nvPr/>
              </p:nvSpPr>
              <p:spPr>
                <a:xfrm>
                  <a:off x="3465214" y="2413517"/>
                  <a:ext cx="268150" cy="3401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11704E9D-8A27-BF47-B56B-0104BFB32A3A}"/>
                    </a:ext>
                  </a:extLst>
                </p:cNvPr>
                <p:cNvSpPr/>
                <p:nvPr/>
              </p:nvSpPr>
              <p:spPr>
                <a:xfrm>
                  <a:off x="3977224" y="2412952"/>
                  <a:ext cx="562363" cy="34068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13" name="Gerade Verbindung mit Pfeil 29">
                  <a:extLst>
                    <a:ext uri="{FF2B5EF4-FFF2-40B4-BE49-F238E27FC236}">
                      <a16:creationId xmlns:a16="http://schemas.microsoft.com/office/drawing/2014/main" id="{28363344-62B4-794E-A016-64BCA21F8266}"/>
                    </a:ext>
                  </a:extLst>
                </p:cNvPr>
                <p:cNvCxnSpPr/>
                <p:nvPr/>
              </p:nvCxnSpPr>
              <p:spPr>
                <a:xfrm>
                  <a:off x="2580381" y="2974814"/>
                  <a:ext cx="29475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mit Pfeil 31">
                  <a:extLst>
                    <a:ext uri="{FF2B5EF4-FFF2-40B4-BE49-F238E27FC236}">
                      <a16:creationId xmlns:a16="http://schemas.microsoft.com/office/drawing/2014/main" id="{2384690E-7E7C-E14C-A182-399BB3F79F4C}"/>
                    </a:ext>
                  </a:extLst>
                </p:cNvPr>
                <p:cNvCxnSpPr/>
                <p:nvPr/>
              </p:nvCxnSpPr>
              <p:spPr>
                <a:xfrm>
                  <a:off x="1979712" y="2981548"/>
                  <a:ext cx="56759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US" sz="1200" b="0" i="1" baseline="-250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latin typeface="Cambria Math"/>
                              </a:rPr>
                              <m:t>𝑒</m:t>
                            </m:r>
                          </m:oMath>
                        </m:oMathPara>
                      </a14:m>
                      <a:endParaRPr lang="en-US" sz="1200" b="0" i="1" baseline="-25000"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3" name="Gerade Verbindung mit Pfeil 70">
                  <a:extLst>
                    <a:ext uri="{FF2B5EF4-FFF2-40B4-BE49-F238E27FC236}">
                      <a16:creationId xmlns:a16="http://schemas.microsoft.com/office/drawing/2014/main" id="{FF1749AB-DBEA-444F-9744-48BA15436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8251" y="3058756"/>
                  <a:ext cx="3394090" cy="2402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38">
                  <a:extLst>
                    <a:ext uri="{FF2B5EF4-FFF2-40B4-BE49-F238E27FC236}">
                      <a16:creationId xmlns:a16="http://schemas.microsoft.com/office/drawing/2014/main" id="{CDC66FCF-FD32-2B4A-BED5-A03ED165FFCD}"/>
                    </a:ext>
                  </a:extLst>
                </p:cNvPr>
                <p:cNvSpPr/>
                <p:nvPr/>
              </p:nvSpPr>
              <p:spPr>
                <a:xfrm>
                  <a:off x="2600647" y="2413517"/>
                  <a:ext cx="268150" cy="3405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6" name="Rectangle 39">
                  <a:extLst>
                    <a:ext uri="{FF2B5EF4-FFF2-40B4-BE49-F238E27FC236}">
                      <a16:creationId xmlns:a16="http://schemas.microsoft.com/office/drawing/2014/main" id="{68729E96-08F7-6342-8A2C-0CF031FE4572}"/>
                    </a:ext>
                  </a:extLst>
                </p:cNvPr>
                <p:cNvSpPr/>
                <p:nvPr/>
              </p:nvSpPr>
              <p:spPr>
                <a:xfrm>
                  <a:off x="2875110" y="2413517"/>
                  <a:ext cx="581978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8" name="Rectangle 38">
                  <a:extLst>
                    <a:ext uri="{FF2B5EF4-FFF2-40B4-BE49-F238E27FC236}">
                      <a16:creationId xmlns:a16="http://schemas.microsoft.com/office/drawing/2014/main" id="{7BCB14ED-80D8-034F-A55C-118FA0CFA31B}"/>
                    </a:ext>
                  </a:extLst>
                </p:cNvPr>
                <p:cNvSpPr/>
                <p:nvPr/>
              </p:nvSpPr>
              <p:spPr>
                <a:xfrm>
                  <a:off x="3705791" y="2412119"/>
                  <a:ext cx="268150" cy="34012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9" name="Rectangle 38">
                  <a:extLst>
                    <a:ext uri="{FF2B5EF4-FFF2-40B4-BE49-F238E27FC236}">
                      <a16:creationId xmlns:a16="http://schemas.microsoft.com/office/drawing/2014/main" id="{A31E4127-F644-EA4E-98B2-F0EE45A3FDB9}"/>
                    </a:ext>
                  </a:extLst>
                </p:cNvPr>
                <p:cNvSpPr/>
                <p:nvPr/>
              </p:nvSpPr>
              <p:spPr>
                <a:xfrm>
                  <a:off x="4538758" y="2412119"/>
                  <a:ext cx="268150" cy="34095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600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600" b="0" i="1" dirty="0">
                        <a:solidFill>
                          <a:srgbClr val="000364"/>
                        </a:solidFill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D745DA82-14FD-E946-83DB-B80199718334}"/>
                </a:ext>
              </a:extLst>
            </p:cNvPr>
            <p:cNvSpPr/>
            <p:nvPr/>
          </p:nvSpPr>
          <p:spPr>
            <a:xfrm>
              <a:off x="4871842" y="2500831"/>
              <a:ext cx="562363" cy="34175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6C17D1F-DF3B-FC45-A52F-B40A06E42BBE}"/>
              </a:ext>
            </a:extLst>
          </p:cNvPr>
          <p:cNvGrpSpPr/>
          <p:nvPr/>
        </p:nvGrpSpPr>
        <p:grpSpPr>
          <a:xfrm>
            <a:off x="386505" y="2354289"/>
            <a:ext cx="1922673" cy="2533609"/>
            <a:chOff x="38083" y="2630742"/>
            <a:chExt cx="1922673" cy="253360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4CF99A6-02F4-D048-8C9E-80380913FE8B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31F7B94E-CA98-C742-9D83-700CC4D92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2D728AD3-A56D-EB42-BB03-3C6780B6A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loud Callout 93">
                  <a:extLst>
                    <a:ext uri="{FF2B5EF4-FFF2-40B4-BE49-F238E27FC236}">
                      <a16:creationId xmlns:a16="http://schemas.microsoft.com/office/drawing/2014/main" id="{3D7615F4-3D03-1341-83E4-0F3BFE1D242E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23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936204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019804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052303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D0576-CD42-364A-B3D9-C03508B381CD}"/>
              </a:ext>
            </a:extLst>
          </p:cNvPr>
          <p:cNvSpPr txBox="1"/>
          <p:nvPr/>
        </p:nvSpPr>
        <p:spPr>
          <a:xfrm>
            <a:off x="3707904" y="1052736"/>
            <a:ext cx="2791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FE46205-FE3B-DF4A-90F0-0CF8F742131E}"/>
              </a:ext>
            </a:extLst>
          </p:cNvPr>
          <p:cNvSpPr/>
          <p:nvPr/>
        </p:nvSpPr>
        <p:spPr bwMode="auto">
          <a:xfrm>
            <a:off x="3557374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8" y="2695948"/>
            <a:ext cx="3686876" cy="248988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9A5CB07-BB57-504B-8FB9-8DB1F66AECBE}"/>
              </a:ext>
            </a:extLst>
          </p:cNvPr>
          <p:cNvGrpSpPr/>
          <p:nvPr/>
        </p:nvGrpSpPr>
        <p:grpSpPr>
          <a:xfrm>
            <a:off x="7031674" y="2767833"/>
            <a:ext cx="1616090" cy="3319124"/>
            <a:chOff x="7157317" y="2774171"/>
            <a:chExt cx="1616090" cy="3319124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336500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1627551" y="3313267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3EA79A9-3783-2E42-8B4A-21E44F6DBD57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108050" y="4663383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105475" y="3750170"/>
            <a:ext cx="323333" cy="3419788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48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4" grpId="0"/>
      <p:bldP spid="6" grpId="0" animBg="1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4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4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4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400" kern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sz="12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521959" y="3277958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feil nach unten 7">
            <a:extLst>
              <a:ext uri="{FF2B5EF4-FFF2-40B4-BE49-F238E27FC236}">
                <a16:creationId xmlns:a16="http://schemas.microsoft.com/office/drawing/2014/main" id="{C3DB55A1-0921-BC4D-A5DE-76A470008562}"/>
              </a:ext>
            </a:extLst>
          </p:cNvPr>
          <p:cNvSpPr/>
          <p:nvPr/>
        </p:nvSpPr>
        <p:spPr>
          <a:xfrm>
            <a:off x="6473367" y="328458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/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55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C6AF7C09-6E49-B142-AAB3-08BDFFAA001B}"/>
              </a:ext>
            </a:extLst>
          </p:cNvPr>
          <p:cNvSpPr/>
          <p:nvPr/>
        </p:nvSpPr>
        <p:spPr>
          <a:xfrm>
            <a:off x="6212930" y="5027287"/>
            <a:ext cx="405497" cy="2947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E11271F-C889-0943-B22B-49159BCCC1B3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6">
            <a:extLst>
              <a:ext uri="{FF2B5EF4-FFF2-40B4-BE49-F238E27FC236}">
                <a16:creationId xmlns:a16="http://schemas.microsoft.com/office/drawing/2014/main" id="{CBD63043-8F26-864B-AE96-14DD8E55E890}"/>
              </a:ext>
            </a:extLst>
          </p:cNvPr>
          <p:cNvSpPr>
            <a:spLocks/>
          </p:cNvSpPr>
          <p:nvPr/>
        </p:nvSpPr>
        <p:spPr bwMode="auto">
          <a:xfrm rot="9523567">
            <a:off x="6047871" y="2173019"/>
            <a:ext cx="1288357" cy="68653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6">
            <a:extLst>
              <a:ext uri="{FF2B5EF4-FFF2-40B4-BE49-F238E27FC236}">
                <a16:creationId xmlns:a16="http://schemas.microsoft.com/office/drawing/2014/main" id="{FB5AC210-D9CC-4944-8CB6-E615FCD8F93C}"/>
              </a:ext>
            </a:extLst>
          </p:cNvPr>
          <p:cNvSpPr>
            <a:spLocks/>
          </p:cNvSpPr>
          <p:nvPr/>
        </p:nvSpPr>
        <p:spPr bwMode="auto">
          <a:xfrm rot="11354515" flipV="1">
            <a:off x="6066900" y="2736516"/>
            <a:ext cx="1350278" cy="68221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 dirty="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/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257284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71E9E57E-77DF-844E-9318-432B5D3EDBE1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9BA593-24D3-2944-953B-53651FF8CE1A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itel 7">
            <a:extLst>
              <a:ext uri="{FF2B5EF4-FFF2-40B4-BE49-F238E27FC236}">
                <a16:creationId xmlns:a16="http://schemas.microsoft.com/office/drawing/2014/main" id="{4F49F038-1E8A-6049-93A3-1BAB591C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/>
              <p:nvPr/>
            </p:nvSpPr>
            <p:spPr bwMode="auto">
              <a:xfrm>
                <a:off x="2987824" y="2206697"/>
                <a:ext cx="3225106" cy="2067223"/>
              </a:xfrm>
              <a:prstGeom prst="ellipse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2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36%</m:t>
                      </m:r>
                    </m:oMath>
                  </m:oMathPara>
                </a14:m>
                <a:endParaRPr kumimoji="0" lang="en-US" sz="25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2206697"/>
                <a:ext cx="3225106" cy="206722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1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4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7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0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3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6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5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8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7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6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9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2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5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8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1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4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0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3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6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9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2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37" grpId="0" animBg="1"/>
      <p:bldP spid="60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2" grpId="1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8" grpId="1" animBg="1"/>
      <p:bldP spid="78" grpId="2" animBg="1"/>
      <p:bldP spid="79" grpId="0" animBg="1"/>
      <p:bldP spid="56" grpId="0" animBg="1"/>
      <p:bldP spid="82" grpId="0" animBg="1"/>
      <p:bldP spid="48" grpId="0" animBg="1"/>
      <p:bldP spid="54" grpId="0" animBg="1"/>
      <p:bldP spid="83" grpId="0" animBg="1"/>
      <p:bldP spid="84" grpId="0" animBg="1"/>
      <p:bldP spid="85" grpId="0" animBg="1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91" grpId="0"/>
      <p:bldP spid="91" grpId="1"/>
      <p:bldP spid="93" grpId="0" animBg="1"/>
      <p:bldP spid="93" grpId="1" animBg="1"/>
      <p:bldP spid="97" grpId="0" animBg="1"/>
      <p:bldP spid="100" grpId="0"/>
      <p:bldP spid="100" grpId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Length Optimization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21/05/2018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C1B73C-6D41-C443-ACF7-C45DF60D2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4" y="3834271"/>
            <a:ext cx="1844241" cy="18389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4FF830-E006-A84F-99BE-B74E08AF66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3" t="18812" r="10257" b="-756"/>
          <a:stretch/>
        </p:blipFill>
        <p:spPr>
          <a:xfrm>
            <a:off x="1178175" y="1400600"/>
            <a:ext cx="5203474" cy="2144008"/>
          </a:xfrm>
          <a:prstGeom prst="cloudCallout">
            <a:avLst>
              <a:gd name="adj1" fmla="val -28540"/>
              <a:gd name="adj2" fmla="val 74251"/>
            </a:avLst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D878C3C-C3C9-284E-A342-8CF062AB881A}"/>
              </a:ext>
            </a:extLst>
          </p:cNvPr>
          <p:cNvGrpSpPr/>
          <p:nvPr/>
        </p:nvGrpSpPr>
        <p:grpSpPr>
          <a:xfrm>
            <a:off x="3707904" y="4581128"/>
            <a:ext cx="5052703" cy="717665"/>
            <a:chOff x="3707904" y="4365104"/>
            <a:chExt cx="5052703" cy="717665"/>
          </a:xfrm>
        </p:grpSpPr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60B10E27-2442-B74C-BBD9-99B4B6A392AF}"/>
                </a:ext>
              </a:extLst>
            </p:cNvPr>
            <p:cNvSpPr/>
            <p:nvPr/>
          </p:nvSpPr>
          <p:spPr>
            <a:xfrm>
              <a:off x="377991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847FBFF2-4A6B-5E48-886E-ECB409E632F8}"/>
                </a:ext>
              </a:extLst>
            </p:cNvPr>
            <p:cNvSpPr/>
            <p:nvPr/>
          </p:nvSpPr>
          <p:spPr>
            <a:xfrm>
              <a:off x="442979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4361616F-5CC0-CA48-8AB1-7D4141AA1E2C}"/>
                </a:ext>
              </a:extLst>
            </p:cNvPr>
            <p:cNvSpPr/>
            <p:nvPr/>
          </p:nvSpPr>
          <p:spPr>
            <a:xfrm>
              <a:off x="507967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C031DA54-8C0B-E143-8DAB-E4BAE61EB8C3}"/>
                </a:ext>
              </a:extLst>
            </p:cNvPr>
            <p:cNvSpPr/>
            <p:nvPr/>
          </p:nvSpPr>
          <p:spPr>
            <a:xfrm>
              <a:off x="5729554" y="4365104"/>
              <a:ext cx="1069267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3958EC6-6629-8C4A-87FE-9981F771494A}"/>
                </a:ext>
              </a:extLst>
            </p:cNvPr>
            <p:cNvSpPr/>
            <p:nvPr/>
          </p:nvSpPr>
          <p:spPr>
            <a:xfrm>
              <a:off x="679882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7AA682C2-28D6-7945-AE2E-2C9F12AF8590}"/>
                </a:ext>
              </a:extLst>
            </p:cNvPr>
            <p:cNvSpPr/>
            <p:nvPr/>
          </p:nvSpPr>
          <p:spPr>
            <a:xfrm>
              <a:off x="744870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C0F96260-C9F7-E04E-9C32-1A97AF3C4E08}"/>
                </a:ext>
              </a:extLst>
            </p:cNvPr>
            <p:cNvSpPr/>
            <p:nvPr/>
          </p:nvSpPr>
          <p:spPr>
            <a:xfrm>
              <a:off x="809858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7D757F-1653-8C45-A6E5-BDC5BB5899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6136" y="4503065"/>
              <a:ext cx="971616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70">
              <a:extLst>
                <a:ext uri="{FF2B5EF4-FFF2-40B4-BE49-F238E27FC236}">
                  <a16:creationId xmlns:a16="http://schemas.microsoft.com/office/drawing/2014/main" id="{B37B2A8A-9C1D-3F41-ABAF-2E707B2C932A}"/>
                </a:ext>
              </a:extLst>
            </p:cNvPr>
            <p:cNvCxnSpPr>
              <a:cxnSpLocks/>
            </p:cNvCxnSpPr>
            <p:nvPr/>
          </p:nvCxnSpPr>
          <p:spPr>
            <a:xfrm>
              <a:off x="3707904" y="5061353"/>
              <a:ext cx="5052703" cy="4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/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en-US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22618-94CB-4743-B77F-B24B704F8DB7}"/>
              </a:ext>
            </a:extLst>
          </p:cNvPr>
          <p:cNvGrpSpPr/>
          <p:nvPr/>
        </p:nvGrpSpPr>
        <p:grpSpPr>
          <a:xfrm>
            <a:off x="6487366" y="1643183"/>
            <a:ext cx="1922673" cy="2533609"/>
            <a:chOff x="38083" y="2630742"/>
            <a:chExt cx="1922673" cy="25336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03A849-2E08-5A41-863F-D020861B14EE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447A31F-55DA-4E40-A7BE-EADF5F52B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CFB615-A3D7-744B-8404-D7463CB33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loud Callout 20">
                  <a:extLst>
                    <a:ext uri="{FF2B5EF4-FFF2-40B4-BE49-F238E27FC236}">
                      <a16:creationId xmlns:a16="http://schemas.microsoft.com/office/drawing/2014/main" id="{A02127AA-A418-E14F-88CB-CCD5572DC35D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44E05-D2BE-924F-A720-00BDA56A62A8}"/>
              </a:ext>
            </a:extLst>
          </p:cNvPr>
          <p:cNvCxnSpPr>
            <a:cxnSpLocks/>
          </p:cNvCxnSpPr>
          <p:nvPr/>
        </p:nvCxnSpPr>
        <p:spPr bwMode="auto">
          <a:xfrm flipV="1">
            <a:off x="7564899" y="2210078"/>
            <a:ext cx="0" cy="250280"/>
          </a:xfrm>
          <a:prstGeom prst="straightConnector1">
            <a:avLst/>
          </a:prstGeom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19836D-4530-6747-991C-30535DBF37C1}"/>
              </a:ext>
            </a:extLst>
          </p:cNvPr>
          <p:cNvCxnSpPr>
            <a:cxnSpLocks/>
          </p:cNvCxnSpPr>
          <p:nvPr/>
        </p:nvCxnSpPr>
        <p:spPr bwMode="auto">
          <a:xfrm>
            <a:off x="7708915" y="2227147"/>
            <a:ext cx="0" cy="25028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8736D0-488F-2849-A3F9-9F6B78470978}"/>
              </a:ext>
            </a:extLst>
          </p:cNvPr>
          <p:cNvSpPr txBox="1"/>
          <p:nvPr/>
        </p:nvSpPr>
        <p:spPr>
          <a:xfrm>
            <a:off x="7188859" y="1771549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 &amp;CR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/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9406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271646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9">
            <a:extLst>
              <a:ext uri="{FF2B5EF4-FFF2-40B4-BE49-F238E27FC236}">
                <a16:creationId xmlns:a16="http://schemas.microsoft.com/office/drawing/2014/main" id="{5FA9A2D3-7B93-F44D-A460-506D3A66F9DF}"/>
              </a:ext>
            </a:extLst>
          </p:cNvPr>
          <p:cNvGrpSpPr/>
          <p:nvPr/>
        </p:nvGrpSpPr>
        <p:grpSpPr>
          <a:xfrm>
            <a:off x="2700342" y="1303614"/>
            <a:ext cx="3899284" cy="345213"/>
            <a:chOff x="5004048" y="1484784"/>
            <a:chExt cx="2160240" cy="360040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2969233E-8426-824C-9587-CC43A799C78C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DA09FF10-2372-2B45-AAD8-A753FDC9B378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5C6A036C-F404-2041-A1B1-E2EE0881AF27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BA0CE15C-FC89-0B4F-AB2F-7DBEE575EC30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C42C60AC-47D6-E748-ADC4-4F2AFD4C674E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5B56E688-1C70-A049-9419-47A3D248466D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20" name="Gerade Verbindung mit Pfeil 36">
            <a:extLst>
              <a:ext uri="{FF2B5EF4-FFF2-40B4-BE49-F238E27FC236}">
                <a16:creationId xmlns:a16="http://schemas.microsoft.com/office/drawing/2014/main" id="{371E06EC-FE65-3D41-B9CF-083B314A0635}"/>
              </a:ext>
            </a:extLst>
          </p:cNvPr>
          <p:cNvCxnSpPr/>
          <p:nvPr/>
        </p:nvCxnSpPr>
        <p:spPr>
          <a:xfrm>
            <a:off x="2665298" y="183880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/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  <a:blipFill>
                <a:blip r:embed="rId5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8">
            <a:extLst>
              <a:ext uri="{FF2B5EF4-FFF2-40B4-BE49-F238E27FC236}">
                <a16:creationId xmlns:a16="http://schemas.microsoft.com/office/drawing/2014/main" id="{F421705B-92FA-7E4F-B80C-F30BCB0A954D}"/>
              </a:ext>
            </a:extLst>
          </p:cNvPr>
          <p:cNvCxnSpPr/>
          <p:nvPr/>
        </p:nvCxnSpPr>
        <p:spPr>
          <a:xfrm>
            <a:off x="3337850" y="1841930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/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  <a:blipFill>
                <a:blip r:embed="rId6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40">
            <a:extLst>
              <a:ext uri="{FF2B5EF4-FFF2-40B4-BE49-F238E27FC236}">
                <a16:creationId xmlns:a16="http://schemas.microsoft.com/office/drawing/2014/main" id="{57672CF9-02DC-6E41-A767-69F5E783F8B6}"/>
              </a:ext>
            </a:extLst>
          </p:cNvPr>
          <p:cNvCxnSpPr/>
          <p:nvPr/>
        </p:nvCxnSpPr>
        <p:spPr>
          <a:xfrm>
            <a:off x="4019674" y="184193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/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  <a:blipFill>
                <a:blip r:embed="rId7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/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Gerade Verbindung mit Pfeil 70">
            <a:extLst>
              <a:ext uri="{FF2B5EF4-FFF2-40B4-BE49-F238E27FC236}">
                <a16:creationId xmlns:a16="http://schemas.microsoft.com/office/drawing/2014/main" id="{0D9B481C-400B-AF4C-8C69-14C9E393EB51}"/>
              </a:ext>
            </a:extLst>
          </p:cNvPr>
          <p:cNvCxnSpPr>
            <a:cxnSpLocks/>
          </p:cNvCxnSpPr>
          <p:nvPr/>
        </p:nvCxnSpPr>
        <p:spPr>
          <a:xfrm flipV="1">
            <a:off x="2700342" y="2092684"/>
            <a:ext cx="3899284" cy="301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8B0435-C3C2-3340-B28C-7753026AF252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483338" y="1396351"/>
            <a:chExt cx="2382766" cy="197219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5618CBA-330C-754C-A917-4026A4AA7397}"/>
                </a:ext>
              </a:extLst>
            </p:cNvPr>
            <p:cNvGrpSpPr/>
            <p:nvPr/>
          </p:nvGrpSpPr>
          <p:grpSpPr>
            <a:xfrm>
              <a:off x="6483338" y="1396351"/>
              <a:ext cx="2382766" cy="1972190"/>
              <a:chOff x="6230959" y="1495219"/>
              <a:chExt cx="2766246" cy="2011969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F37B871-ABB3-9A4E-9B4D-2A4069915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959" y="2167710"/>
                <a:ext cx="1339478" cy="133947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 sz="160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a14:m>
                    <a:r>
                      <a: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Time Aware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blipFill>
                    <a:blip r:embed="rId18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0D8BBD4-34BC-A047-B046-AD807EE59EAB}"/>
                </a:ext>
              </a:extLst>
            </p:cNvPr>
            <p:cNvGrpSpPr/>
            <p:nvPr/>
          </p:nvGrpSpPr>
          <p:grpSpPr>
            <a:xfrm>
              <a:off x="7748249" y="1929400"/>
              <a:ext cx="537119" cy="369332"/>
              <a:chOff x="7693826" y="1925854"/>
              <a:chExt cx="537119" cy="369332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F128967-5CCE-1C4D-A413-73B47357D2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0785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A41720D-C10D-1345-9E64-3151B6EC15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309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970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0" name="Pfeil nach unten 56">
            <a:extLst>
              <a:ext uri="{FF2B5EF4-FFF2-40B4-BE49-F238E27FC236}">
                <a16:creationId xmlns:a16="http://schemas.microsoft.com/office/drawing/2014/main" id="{C3604DBA-97FC-9F42-930A-FB6D143DE775}"/>
              </a:ext>
            </a:extLst>
          </p:cNvPr>
          <p:cNvSpPr/>
          <p:nvPr/>
        </p:nvSpPr>
        <p:spPr>
          <a:xfrm>
            <a:off x="4392217" y="218919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30B8C365-1A68-6D4C-B183-76B440C6AEE7}"/>
              </a:ext>
            </a:extLst>
          </p:cNvPr>
          <p:cNvSpPr/>
          <p:nvPr/>
        </p:nvSpPr>
        <p:spPr>
          <a:xfrm>
            <a:off x="2941135" y="2466709"/>
            <a:ext cx="609394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99CF506F-5512-D342-8A52-CFAC9C94C73A}"/>
              </a:ext>
            </a:extLst>
          </p:cNvPr>
          <p:cNvSpPr/>
          <p:nvPr/>
        </p:nvSpPr>
        <p:spPr>
          <a:xfrm>
            <a:off x="4405922" y="2466708"/>
            <a:ext cx="268150" cy="3401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11704E9D-8A27-BF47-B56B-0104BFB32A3A}"/>
              </a:ext>
            </a:extLst>
          </p:cNvPr>
          <p:cNvSpPr/>
          <p:nvPr/>
        </p:nvSpPr>
        <p:spPr>
          <a:xfrm>
            <a:off x="4917932" y="2466143"/>
            <a:ext cx="562363" cy="340686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Gerade Verbindung mit Pfeil 29">
            <a:extLst>
              <a:ext uri="{FF2B5EF4-FFF2-40B4-BE49-F238E27FC236}">
                <a16:creationId xmlns:a16="http://schemas.microsoft.com/office/drawing/2014/main" id="{28363344-62B4-794E-A016-64BCA21F8266}"/>
              </a:ext>
            </a:extLst>
          </p:cNvPr>
          <p:cNvCxnSpPr/>
          <p:nvPr/>
        </p:nvCxnSpPr>
        <p:spPr>
          <a:xfrm>
            <a:off x="3521089" y="3028005"/>
            <a:ext cx="29475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31">
            <a:extLst>
              <a:ext uri="{FF2B5EF4-FFF2-40B4-BE49-F238E27FC236}">
                <a16:creationId xmlns:a16="http://schemas.microsoft.com/office/drawing/2014/main" id="{2384690E-7E7C-E14C-A182-399BB3F79F4C}"/>
              </a:ext>
            </a:extLst>
          </p:cNvPr>
          <p:cNvCxnSpPr/>
          <p:nvPr/>
        </p:nvCxnSpPr>
        <p:spPr>
          <a:xfrm>
            <a:off x="2920420" y="3034739"/>
            <a:ext cx="56759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/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200" b="0" i="1" baseline="-250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/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Gerade Verbindung mit Pfeil 70">
            <a:extLst>
              <a:ext uri="{FF2B5EF4-FFF2-40B4-BE49-F238E27FC236}">
                <a16:creationId xmlns:a16="http://schemas.microsoft.com/office/drawing/2014/main" id="{FF1749AB-DBEA-444F-9744-48BA15436575}"/>
              </a:ext>
            </a:extLst>
          </p:cNvPr>
          <p:cNvCxnSpPr>
            <a:cxnSpLocks/>
          </p:cNvCxnSpPr>
          <p:nvPr/>
        </p:nvCxnSpPr>
        <p:spPr>
          <a:xfrm flipV="1">
            <a:off x="2988959" y="3111947"/>
            <a:ext cx="3394090" cy="2402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38">
            <a:extLst>
              <a:ext uri="{FF2B5EF4-FFF2-40B4-BE49-F238E27FC236}">
                <a16:creationId xmlns:a16="http://schemas.microsoft.com/office/drawing/2014/main" id="{CDC66FCF-FD32-2B4A-BED5-A03ED165FFCD}"/>
              </a:ext>
            </a:extLst>
          </p:cNvPr>
          <p:cNvSpPr/>
          <p:nvPr/>
        </p:nvSpPr>
        <p:spPr>
          <a:xfrm>
            <a:off x="3541355" y="2466708"/>
            <a:ext cx="268150" cy="340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68729E96-08F7-6342-8A2C-0CF031FE4572}"/>
              </a:ext>
            </a:extLst>
          </p:cNvPr>
          <p:cNvSpPr/>
          <p:nvPr/>
        </p:nvSpPr>
        <p:spPr>
          <a:xfrm>
            <a:off x="3815818" y="2466708"/>
            <a:ext cx="581978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38">
            <a:extLst>
              <a:ext uri="{FF2B5EF4-FFF2-40B4-BE49-F238E27FC236}">
                <a16:creationId xmlns:a16="http://schemas.microsoft.com/office/drawing/2014/main" id="{7BCB14ED-80D8-034F-A55C-118FA0CFA31B}"/>
              </a:ext>
            </a:extLst>
          </p:cNvPr>
          <p:cNvSpPr/>
          <p:nvPr/>
        </p:nvSpPr>
        <p:spPr>
          <a:xfrm>
            <a:off x="4682197" y="2465310"/>
            <a:ext cx="245636" cy="34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9" name="Rectangle 38">
            <a:extLst>
              <a:ext uri="{FF2B5EF4-FFF2-40B4-BE49-F238E27FC236}">
                <a16:creationId xmlns:a16="http://schemas.microsoft.com/office/drawing/2014/main" id="{A31E4127-F644-EA4E-98B2-F0EE45A3FDB9}"/>
              </a:ext>
            </a:extLst>
          </p:cNvPr>
          <p:cNvSpPr/>
          <p:nvPr/>
        </p:nvSpPr>
        <p:spPr>
          <a:xfrm>
            <a:off x="5479466" y="2465310"/>
            <a:ext cx="268150" cy="340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/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ctangle 39">
            <a:extLst>
              <a:ext uri="{FF2B5EF4-FFF2-40B4-BE49-F238E27FC236}">
                <a16:creationId xmlns:a16="http://schemas.microsoft.com/office/drawing/2014/main" id="{D745DA82-14FD-E946-83DB-B80199718334}"/>
              </a:ext>
            </a:extLst>
          </p:cNvPr>
          <p:cNvSpPr/>
          <p:nvPr/>
        </p:nvSpPr>
        <p:spPr>
          <a:xfrm>
            <a:off x="5746787" y="2463677"/>
            <a:ext cx="562363" cy="341753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322944-AF28-0A42-AC67-F0BD25CC890D}"/>
              </a:ext>
            </a:extLst>
          </p:cNvPr>
          <p:cNvGrpSpPr/>
          <p:nvPr/>
        </p:nvGrpSpPr>
        <p:grpSpPr>
          <a:xfrm>
            <a:off x="283862" y="2543749"/>
            <a:ext cx="1922673" cy="2533609"/>
            <a:chOff x="283862" y="2543749"/>
            <a:chExt cx="1922673" cy="253360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4928EDF-8C80-FE40-B2A4-89D50F0F3986}"/>
                </a:ext>
              </a:extLst>
            </p:cNvPr>
            <p:cNvGrpSpPr/>
            <p:nvPr/>
          </p:nvGrpSpPr>
          <p:grpSpPr>
            <a:xfrm>
              <a:off x="283862" y="2543749"/>
              <a:ext cx="1922673" cy="2533609"/>
              <a:chOff x="38083" y="2630742"/>
              <a:chExt cx="1922673" cy="2533609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54447B8-BE3F-6E4F-A53B-B23D2BAB312B}"/>
                  </a:ext>
                </a:extLst>
              </p:cNvPr>
              <p:cNvGrpSpPr/>
              <p:nvPr/>
            </p:nvGrpSpPr>
            <p:grpSpPr>
              <a:xfrm>
                <a:off x="38083" y="3534183"/>
                <a:ext cx="1630168" cy="1630168"/>
                <a:chOff x="137648" y="2411949"/>
                <a:chExt cx="1630168" cy="1630168"/>
              </a:xfrm>
            </p:grpSpPr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9F5969AE-0FCA-6B4A-B12B-623F061B55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648" y="2411949"/>
                  <a:ext cx="1630168" cy="1630168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C5C99DA3-363F-8E4E-A056-B127B43EE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539" y="2690376"/>
                  <a:ext cx="484906" cy="387925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Cloud Callout 93">
                    <a:extLst>
                      <a:ext uri="{FF2B5EF4-FFF2-40B4-BE49-F238E27FC236}">
                        <a16:creationId xmlns:a16="http://schemas.microsoft.com/office/drawing/2014/main" id="{2FC455E3-A07F-964B-946C-478AFF657E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rPr>
                      <a:t>     </a:t>
                    </a:r>
                  </a:p>
                </p:txBody>
              </p:sp>
            </mc:Choice>
            <mc:Fallback xmlns="">
              <p:sp>
                <p:nvSpPr>
                  <p:cNvPr id="95" name="Cloud Callout 94">
                    <a:extLst>
                      <a:ext uri="{FF2B5EF4-FFF2-40B4-BE49-F238E27FC236}">
                        <a16:creationId xmlns:a16="http://schemas.microsoft.com/office/drawing/2014/main" id="{0DA18BB3-F737-3547-81D3-F2E509C8D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blipFill>
                    <a:blip r:embed="rId9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4211DE3-9590-8D47-99EB-BEF078554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61395" y="3110644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8E7ACC7-96D2-CA4D-8C51-9AB088E067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05411" y="3127713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326B1B-A209-BF44-A9B2-D6114F84FBE2}"/>
                </a:ext>
              </a:extLst>
            </p:cNvPr>
            <p:cNvSpPr txBox="1"/>
            <p:nvPr/>
          </p:nvSpPr>
          <p:spPr>
            <a:xfrm>
              <a:off x="930499" y="2689451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Both?!!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/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2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b="1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 dirty="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20">
            <a:extLst>
              <a:ext uri="{FF2B5EF4-FFF2-40B4-BE49-F238E27FC236}">
                <a16:creationId xmlns:a16="http://schemas.microsoft.com/office/drawing/2014/main" id="{3E6119AC-AE4B-D54A-BB76-1E1FF451BBBD}"/>
              </a:ext>
            </a:extLst>
          </p:cNvPr>
          <p:cNvSpPr/>
          <p:nvPr/>
        </p:nvSpPr>
        <p:spPr>
          <a:xfrm>
            <a:off x="894839" y="4273920"/>
            <a:ext cx="2927206" cy="5046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324618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B1FDD714-FE9B-C240-AEFC-60B343CBF52B}"/>
              </a:ext>
            </a:extLst>
          </p:cNvPr>
          <p:cNvSpPr txBox="1"/>
          <p:nvPr/>
        </p:nvSpPr>
        <p:spPr>
          <a:xfrm>
            <a:off x="2483768" y="5822938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[**]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D.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Donno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, L.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Tarricone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3F9CEF-770F-3949-989C-B87744DD6403}"/>
              </a:ext>
            </a:extLst>
          </p:cNvPr>
          <p:cNvSpPr txBox="1"/>
          <p:nvPr/>
        </p:nvSpPr>
        <p:spPr>
          <a:xfrm>
            <a:off x="434334" y="5822936"/>
            <a:ext cx="2049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[*]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Alcaraz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, J. Vales-Alonso 2013.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/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Gerade Verbindung mit Pfeil 14">
            <a:extLst>
              <a:ext uri="{FF2B5EF4-FFF2-40B4-BE49-F238E27FC236}">
                <a16:creationId xmlns:a16="http://schemas.microsoft.com/office/drawing/2014/main" id="{56178E70-5180-3E4A-AF18-01FD9D48913B}"/>
              </a:ext>
            </a:extLst>
          </p:cNvPr>
          <p:cNvCxnSpPr/>
          <p:nvPr/>
        </p:nvCxnSpPr>
        <p:spPr>
          <a:xfrm>
            <a:off x="2347792" y="4778546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68BE470-FDCF-5343-9104-F30BBA9EE118}"/>
              </a:ext>
            </a:extLst>
          </p:cNvPr>
          <p:cNvGrpSpPr/>
          <p:nvPr/>
        </p:nvGrpSpPr>
        <p:grpSpPr>
          <a:xfrm>
            <a:off x="4860032" y="1495561"/>
            <a:ext cx="3934328" cy="1501391"/>
            <a:chOff x="4860032" y="1495561"/>
            <a:chExt cx="3934328" cy="150139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2B50A36-9C38-F842-8BE3-AF444A1C7614}"/>
                </a:ext>
              </a:extLst>
            </p:cNvPr>
            <p:cNvGrpSpPr/>
            <p:nvPr/>
          </p:nvGrpSpPr>
          <p:grpSpPr>
            <a:xfrm>
              <a:off x="4860032" y="1495561"/>
              <a:ext cx="3934328" cy="571935"/>
              <a:chOff x="1790353" y="1340768"/>
              <a:chExt cx="3934328" cy="571935"/>
            </a:xfrm>
          </p:grpSpPr>
          <p:grpSp>
            <p:nvGrpSpPr>
              <p:cNvPr id="104" name="Group 9">
                <a:extLst>
                  <a:ext uri="{FF2B5EF4-FFF2-40B4-BE49-F238E27FC236}">
                    <a16:creationId xmlns:a16="http://schemas.microsoft.com/office/drawing/2014/main" id="{97E04E4C-D0F5-E24C-B231-6BE1C0651C59}"/>
                  </a:ext>
                </a:extLst>
              </p:cNvPr>
              <p:cNvGrpSpPr/>
              <p:nvPr/>
            </p:nvGrpSpPr>
            <p:grpSpPr>
              <a:xfrm>
                <a:off x="1825397" y="1340768"/>
                <a:ext cx="3899284" cy="345213"/>
                <a:chOff x="5004048" y="1484784"/>
                <a:chExt cx="2160240" cy="360040"/>
              </a:xfrm>
            </p:grpSpPr>
            <p:sp>
              <p:nvSpPr>
                <p:cNvPr id="113" name="Rectangle 4">
                  <a:extLst>
                    <a:ext uri="{FF2B5EF4-FFF2-40B4-BE49-F238E27FC236}">
                      <a16:creationId xmlns:a16="http://schemas.microsoft.com/office/drawing/2014/main" id="{1E27ED18-C1C5-0044-9539-E5A47B3772EF}"/>
                    </a:ext>
                  </a:extLst>
                </p:cNvPr>
                <p:cNvSpPr/>
                <p:nvPr/>
              </p:nvSpPr>
              <p:spPr>
                <a:xfrm>
                  <a:off x="50040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4" name="Rectangle 29">
                  <a:extLst>
                    <a:ext uri="{FF2B5EF4-FFF2-40B4-BE49-F238E27FC236}">
                      <a16:creationId xmlns:a16="http://schemas.microsoft.com/office/drawing/2014/main" id="{DBB3FAE7-1A9A-FF4C-A811-61B6BF5754AD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5" name="Rectangle 30">
                  <a:extLst>
                    <a:ext uri="{FF2B5EF4-FFF2-40B4-BE49-F238E27FC236}">
                      <a16:creationId xmlns:a16="http://schemas.microsoft.com/office/drawing/2014/main" id="{656B1DA9-5DD6-C24A-83ED-87D7B2B2F68A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6" name="Rectangle 31">
                  <a:extLst>
                    <a:ext uri="{FF2B5EF4-FFF2-40B4-BE49-F238E27FC236}">
                      <a16:creationId xmlns:a16="http://schemas.microsoft.com/office/drawing/2014/main" id="{F5F8BA07-4460-D445-99D5-882012E6DDE4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7" name="Rectangle 32">
                  <a:extLst>
                    <a:ext uri="{FF2B5EF4-FFF2-40B4-BE49-F238E27FC236}">
                      <a16:creationId xmlns:a16="http://schemas.microsoft.com/office/drawing/2014/main" id="{363E1305-5904-C24A-A792-5A74FEAE7DA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8" name="Rectangle 33">
                  <a:extLst>
                    <a:ext uri="{FF2B5EF4-FFF2-40B4-BE49-F238E27FC236}">
                      <a16:creationId xmlns:a16="http://schemas.microsoft.com/office/drawing/2014/main" id="{F4FB98DA-AECA-564F-ABFA-D540BAA6E87A}"/>
                    </a:ext>
                  </a:extLst>
                </p:cNvPr>
                <p:cNvSpPr/>
                <p:nvPr/>
              </p:nvSpPr>
              <p:spPr>
                <a:xfrm>
                  <a:off x="68042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5" name="Gerade Verbindung mit Pfeil 36">
                <a:extLst>
                  <a:ext uri="{FF2B5EF4-FFF2-40B4-BE49-F238E27FC236}">
                    <a16:creationId xmlns:a16="http://schemas.microsoft.com/office/drawing/2014/main" id="{8B865D60-D001-EF4A-A2E6-D3402F0C4433}"/>
                  </a:ext>
                </a:extLst>
              </p:cNvPr>
              <p:cNvCxnSpPr/>
              <p:nvPr/>
            </p:nvCxnSpPr>
            <p:spPr>
              <a:xfrm>
                <a:off x="1790353" y="187595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Gerade Verbindung mit Pfeil 38">
                <a:extLst>
                  <a:ext uri="{FF2B5EF4-FFF2-40B4-BE49-F238E27FC236}">
                    <a16:creationId xmlns:a16="http://schemas.microsoft.com/office/drawing/2014/main" id="{5BC9C3DF-9CE7-6B4F-9C0E-25ECCE8182FB}"/>
                  </a:ext>
                </a:extLst>
              </p:cNvPr>
              <p:cNvCxnSpPr/>
              <p:nvPr/>
            </p:nvCxnSpPr>
            <p:spPr>
              <a:xfrm>
                <a:off x="2462905" y="1879084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/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9" name="Gerade Verbindung mit Pfeil 40">
                <a:extLst>
                  <a:ext uri="{FF2B5EF4-FFF2-40B4-BE49-F238E27FC236}">
                    <a16:creationId xmlns:a16="http://schemas.microsoft.com/office/drawing/2014/main" id="{95D999B9-2CD1-DB4C-8C90-5C3F9110D339}"/>
                  </a:ext>
                </a:extLst>
              </p:cNvPr>
              <p:cNvCxnSpPr/>
              <p:nvPr/>
            </p:nvCxnSpPr>
            <p:spPr>
              <a:xfrm>
                <a:off x="3144729" y="187908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0" name="Pfeil nach unten 56">
              <a:extLst>
                <a:ext uri="{FF2B5EF4-FFF2-40B4-BE49-F238E27FC236}">
                  <a16:creationId xmlns:a16="http://schemas.microsoft.com/office/drawing/2014/main" id="{B3051735-2189-A241-8F0A-C384018BCECE}"/>
                </a:ext>
              </a:extLst>
            </p:cNvPr>
            <p:cNvSpPr/>
            <p:nvPr/>
          </p:nvSpPr>
          <p:spPr>
            <a:xfrm>
              <a:off x="6591360" y="2084365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Gerade Verbindung mit Pfeil 29">
              <a:extLst>
                <a:ext uri="{FF2B5EF4-FFF2-40B4-BE49-F238E27FC236}">
                  <a16:creationId xmlns:a16="http://schemas.microsoft.com/office/drawing/2014/main" id="{0975367E-8161-8B43-9C02-A291B4E60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5366" y="2972862"/>
              <a:ext cx="425080" cy="1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31">
              <a:extLst>
                <a:ext uri="{FF2B5EF4-FFF2-40B4-BE49-F238E27FC236}">
                  <a16:creationId xmlns:a16="http://schemas.microsoft.com/office/drawing/2014/main" id="{76CB2B27-9CB7-A842-B986-1D36ADC79F94}"/>
                </a:ext>
              </a:extLst>
            </p:cNvPr>
            <p:cNvCxnSpPr/>
            <p:nvPr/>
          </p:nvCxnSpPr>
          <p:spPr>
            <a:xfrm>
              <a:off x="5424697" y="2981548"/>
              <a:ext cx="5675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/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200" b="0" i="1" baseline="-25000" dirty="0">
                    <a:solidFill>
                      <a:schemeClr val="tx2">
                        <a:lumMod val="50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/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Rectangle 4">
              <a:extLst>
                <a:ext uri="{FF2B5EF4-FFF2-40B4-BE49-F238E27FC236}">
                  <a16:creationId xmlns:a16="http://schemas.microsoft.com/office/drawing/2014/main" id="{73BC9190-1D1E-EE4C-8A08-7663B6807E64}"/>
                </a:ext>
              </a:extLst>
            </p:cNvPr>
            <p:cNvSpPr/>
            <p:nvPr/>
          </p:nvSpPr>
          <p:spPr>
            <a:xfrm>
              <a:off x="5398295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F9619E9D-4DFB-1643-AF14-42FAA50D5004}"/>
                </a:ext>
              </a:extLst>
            </p:cNvPr>
            <p:cNvSpPr/>
            <p:nvPr/>
          </p:nvSpPr>
          <p:spPr>
            <a:xfrm>
              <a:off x="6048177" y="2382347"/>
              <a:ext cx="43785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5" name="Rectangle 30">
              <a:extLst>
                <a:ext uri="{FF2B5EF4-FFF2-40B4-BE49-F238E27FC236}">
                  <a16:creationId xmlns:a16="http://schemas.microsoft.com/office/drawing/2014/main" id="{48ED5145-702F-CF40-B9CB-572B708F8688}"/>
                </a:ext>
              </a:extLst>
            </p:cNvPr>
            <p:cNvSpPr/>
            <p:nvPr/>
          </p:nvSpPr>
          <p:spPr>
            <a:xfrm>
              <a:off x="6486028" y="2382347"/>
              <a:ext cx="212027" cy="3452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6" name="Rectangle 31">
              <a:extLst>
                <a:ext uri="{FF2B5EF4-FFF2-40B4-BE49-F238E27FC236}">
                  <a16:creationId xmlns:a16="http://schemas.microsoft.com/office/drawing/2014/main" id="{01AFD36A-6073-F74F-BB78-7FA8E8DCDA30}"/>
                </a:ext>
              </a:extLst>
            </p:cNvPr>
            <p:cNvSpPr/>
            <p:nvPr/>
          </p:nvSpPr>
          <p:spPr>
            <a:xfrm>
              <a:off x="6698057" y="2382347"/>
              <a:ext cx="39652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7" name="Rectangle 32">
              <a:extLst>
                <a:ext uri="{FF2B5EF4-FFF2-40B4-BE49-F238E27FC236}">
                  <a16:creationId xmlns:a16="http://schemas.microsoft.com/office/drawing/2014/main" id="{47DC2901-B5FA-4B47-9B6A-F0E4D10295C5}"/>
                </a:ext>
              </a:extLst>
            </p:cNvPr>
            <p:cNvSpPr/>
            <p:nvPr/>
          </p:nvSpPr>
          <p:spPr>
            <a:xfrm>
              <a:off x="7107067" y="2382347"/>
              <a:ext cx="418588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D54504B7-6982-7442-AAD8-15A9D23B7597}"/>
                </a:ext>
              </a:extLst>
            </p:cNvPr>
            <p:cNvSpPr/>
            <p:nvPr/>
          </p:nvSpPr>
          <p:spPr>
            <a:xfrm>
              <a:off x="7525654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69" name="Gerade Verbindung mit Pfeil 29">
              <a:extLst>
                <a:ext uri="{FF2B5EF4-FFF2-40B4-BE49-F238E27FC236}">
                  <a16:creationId xmlns:a16="http://schemas.microsoft.com/office/drawing/2014/main" id="{4818E53A-B5A4-1F49-A872-3734F8647C3A}"/>
                </a:ext>
              </a:extLst>
            </p:cNvPr>
            <p:cNvCxnSpPr/>
            <p:nvPr/>
          </p:nvCxnSpPr>
          <p:spPr>
            <a:xfrm>
              <a:off x="6469768" y="2972862"/>
              <a:ext cx="2947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/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𝑒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ED293C-C2D3-8149-AB0A-7BA938DFF3EC}"/>
              </a:ext>
            </a:extLst>
          </p:cNvPr>
          <p:cNvSpPr txBox="1"/>
          <p:nvPr/>
        </p:nvSpPr>
        <p:spPr>
          <a:xfrm>
            <a:off x="4765924" y="1130685"/>
            <a:ext cx="152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 Aware 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[*]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BD6B15F-34A0-B544-927C-9671A59ADB9B}"/>
              </a:ext>
            </a:extLst>
          </p:cNvPr>
          <p:cNvSpPr txBox="1"/>
          <p:nvPr/>
        </p:nvSpPr>
        <p:spPr>
          <a:xfrm>
            <a:off x="4765264" y="3717032"/>
            <a:ext cx="21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[**]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7" name="Group 9">
            <a:extLst>
              <a:ext uri="{FF2B5EF4-FFF2-40B4-BE49-F238E27FC236}">
                <a16:creationId xmlns:a16="http://schemas.microsoft.com/office/drawing/2014/main" id="{94FC9370-1998-5644-AD12-13C6E1B62AEE}"/>
              </a:ext>
            </a:extLst>
          </p:cNvPr>
          <p:cNvGrpSpPr/>
          <p:nvPr/>
        </p:nvGrpSpPr>
        <p:grpSpPr>
          <a:xfrm>
            <a:off x="4815115" y="4201597"/>
            <a:ext cx="3899284" cy="345213"/>
            <a:chOff x="5004048" y="1484784"/>
            <a:chExt cx="2160240" cy="360040"/>
          </a:xfrm>
        </p:grpSpPr>
        <p:sp>
          <p:nvSpPr>
            <p:cNvPr id="194" name="Rectangle 4">
              <a:extLst>
                <a:ext uri="{FF2B5EF4-FFF2-40B4-BE49-F238E27FC236}">
                  <a16:creationId xmlns:a16="http://schemas.microsoft.com/office/drawing/2014/main" id="{22229684-84E5-2246-9981-5597647A6CC9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5" name="Rectangle 29">
              <a:extLst>
                <a:ext uri="{FF2B5EF4-FFF2-40B4-BE49-F238E27FC236}">
                  <a16:creationId xmlns:a16="http://schemas.microsoft.com/office/drawing/2014/main" id="{3590CC22-A93D-EA4E-A461-27AFC982839E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6" name="Rectangle 30">
              <a:extLst>
                <a:ext uri="{FF2B5EF4-FFF2-40B4-BE49-F238E27FC236}">
                  <a16:creationId xmlns:a16="http://schemas.microsoft.com/office/drawing/2014/main" id="{AA55ADB4-642A-3446-A747-511A515B053A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7" name="Rectangle 31">
              <a:extLst>
                <a:ext uri="{FF2B5EF4-FFF2-40B4-BE49-F238E27FC236}">
                  <a16:creationId xmlns:a16="http://schemas.microsoft.com/office/drawing/2014/main" id="{E575530F-0C89-E84F-A84F-43691507FF53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8" name="Rectangle 32">
              <a:extLst>
                <a:ext uri="{FF2B5EF4-FFF2-40B4-BE49-F238E27FC236}">
                  <a16:creationId xmlns:a16="http://schemas.microsoft.com/office/drawing/2014/main" id="{24B34097-7BB2-5D42-B61F-1746F102B43C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9" name="Rectangle 33">
              <a:extLst>
                <a:ext uri="{FF2B5EF4-FFF2-40B4-BE49-F238E27FC236}">
                  <a16:creationId xmlns:a16="http://schemas.microsoft.com/office/drawing/2014/main" id="{06CC1EB6-0F9A-494A-8F16-A995E6B0B195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4" name="Pfeil nach unten 56">
            <a:extLst>
              <a:ext uri="{FF2B5EF4-FFF2-40B4-BE49-F238E27FC236}">
                <a16:creationId xmlns:a16="http://schemas.microsoft.com/office/drawing/2014/main" id="{06E1AE9C-9A89-A945-A318-84C9864C9B79}"/>
              </a:ext>
            </a:extLst>
          </p:cNvPr>
          <p:cNvSpPr/>
          <p:nvPr/>
        </p:nvSpPr>
        <p:spPr>
          <a:xfrm>
            <a:off x="7539955" y="469038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9">
            <a:extLst>
              <a:ext uri="{FF2B5EF4-FFF2-40B4-BE49-F238E27FC236}">
                <a16:creationId xmlns:a16="http://schemas.microsoft.com/office/drawing/2014/main" id="{DDCDABD1-3B30-E24D-8A12-614B2F56BFFD}"/>
              </a:ext>
            </a:extLst>
          </p:cNvPr>
          <p:cNvGrpSpPr/>
          <p:nvPr/>
        </p:nvGrpSpPr>
        <p:grpSpPr>
          <a:xfrm>
            <a:off x="4815115" y="5072063"/>
            <a:ext cx="3899284" cy="345213"/>
            <a:chOff x="5004048" y="1484784"/>
            <a:chExt cx="2160240" cy="360040"/>
          </a:xfrm>
        </p:grpSpPr>
        <p:sp>
          <p:nvSpPr>
            <p:cNvPr id="201" name="Rectangle 4">
              <a:extLst>
                <a:ext uri="{FF2B5EF4-FFF2-40B4-BE49-F238E27FC236}">
                  <a16:creationId xmlns:a16="http://schemas.microsoft.com/office/drawing/2014/main" id="{E6E6F511-A47D-B54E-A41E-189E8ECBE4D4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2" name="Rectangle 29">
              <a:extLst>
                <a:ext uri="{FF2B5EF4-FFF2-40B4-BE49-F238E27FC236}">
                  <a16:creationId xmlns:a16="http://schemas.microsoft.com/office/drawing/2014/main" id="{43926B27-4DE9-B84F-B09C-ACDCFCB85835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" name="Rectangle 30">
              <a:extLst>
                <a:ext uri="{FF2B5EF4-FFF2-40B4-BE49-F238E27FC236}">
                  <a16:creationId xmlns:a16="http://schemas.microsoft.com/office/drawing/2014/main" id="{B75881F8-714A-0441-A97A-E0DEBB352DE1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4" name="Rectangle 31">
              <a:extLst>
                <a:ext uri="{FF2B5EF4-FFF2-40B4-BE49-F238E27FC236}">
                  <a16:creationId xmlns:a16="http://schemas.microsoft.com/office/drawing/2014/main" id="{97EB879F-1726-2545-A5BD-6F6AA6B81EE2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5" name="Rectangle 32">
              <a:extLst>
                <a:ext uri="{FF2B5EF4-FFF2-40B4-BE49-F238E27FC236}">
                  <a16:creationId xmlns:a16="http://schemas.microsoft.com/office/drawing/2014/main" id="{DA22EF17-72ED-0D4A-9F90-7C8B0C1326E9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" name="Rectangle 33">
              <a:extLst>
                <a:ext uri="{FF2B5EF4-FFF2-40B4-BE49-F238E27FC236}">
                  <a16:creationId xmlns:a16="http://schemas.microsoft.com/office/drawing/2014/main" id="{67DC28B8-8C28-664D-980B-AC86A0E9D1D0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BD57FC-E11C-2C48-9E62-899B5F00DC60}"/>
              </a:ext>
            </a:extLst>
          </p:cNvPr>
          <p:cNvSpPr txBox="1"/>
          <p:nvPr/>
        </p:nvSpPr>
        <p:spPr>
          <a:xfrm>
            <a:off x="1850519" y="4244828"/>
            <a:ext cx="876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PHY-Layer</a:t>
            </a:r>
            <a:endParaRPr lang="en-US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8466F-20D2-FD4F-AB5B-EA205B7C5CB6}"/>
              </a:ext>
            </a:extLst>
          </p:cNvPr>
          <p:cNvSpPr txBox="1"/>
          <p:nvPr/>
        </p:nvSpPr>
        <p:spPr>
          <a:xfrm>
            <a:off x="2228874" y="4534716"/>
            <a:ext cx="16131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**Collision Recovery</a:t>
            </a:r>
            <a:endParaRPr lang="en-US" sz="1300" b="1" dirty="0">
              <a:latin typeface="+mj-lt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14935AF-2A44-6245-82CB-A0A36A0E278C}"/>
              </a:ext>
            </a:extLst>
          </p:cNvPr>
          <p:cNvSpPr txBox="1"/>
          <p:nvPr/>
        </p:nvSpPr>
        <p:spPr>
          <a:xfrm>
            <a:off x="904609" y="4509120"/>
            <a:ext cx="10947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*Time Aware</a:t>
            </a:r>
            <a:endParaRPr lang="en-US" sz="1300" b="1" dirty="0">
              <a:latin typeface="+mj-lt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853E932-DEE1-304D-BBB0-D674C45D9FB0}"/>
              </a:ext>
            </a:extLst>
          </p:cNvPr>
          <p:cNvSpPr/>
          <p:nvPr/>
        </p:nvSpPr>
        <p:spPr bwMode="auto">
          <a:xfrm rot="5400000">
            <a:off x="2243479" y="3692767"/>
            <a:ext cx="103974" cy="1672748"/>
          </a:xfrm>
          <a:prstGeom prst="lef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7" name="Pfeil nach unten 56">
            <a:extLst>
              <a:ext uri="{FF2B5EF4-FFF2-40B4-BE49-F238E27FC236}">
                <a16:creationId xmlns:a16="http://schemas.microsoft.com/office/drawing/2014/main" id="{244BE5A9-3B0E-FD47-A314-95B1772CBFA8}"/>
              </a:ext>
            </a:extLst>
          </p:cNvPr>
          <p:cNvSpPr/>
          <p:nvPr/>
        </p:nvSpPr>
        <p:spPr>
          <a:xfrm>
            <a:off x="5572609" y="4706841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el 7">
            <a:extLst>
              <a:ext uri="{FF2B5EF4-FFF2-40B4-BE49-F238E27FC236}">
                <a16:creationId xmlns:a16="http://schemas.microsoft.com/office/drawing/2014/main" id="{011670B7-F85A-9344-98E5-D29FBF81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</a:rPr>
              <a:t>PHY-Layer Parameters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</a:rPr>
              <a:t>[1, 2]</a:t>
            </a:r>
            <a:endParaRPr lang="en-US" sz="2000" baseline="30000" dirty="0">
              <a:solidFill>
                <a:srgbClr val="00406F"/>
              </a:solidFill>
              <a:latin typeface="Frutiger LT Com 45 Light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2BD8C50-948F-9843-A98F-7B4F1EDD00DC}"/>
                  </a:ext>
                </a:extLst>
              </p:cNvPr>
              <p:cNvSpPr/>
              <p:nvPr/>
            </p:nvSpPr>
            <p:spPr bwMode="auto">
              <a:xfrm>
                <a:off x="2987824" y="2206697"/>
                <a:ext cx="3225106" cy="2067223"/>
              </a:xfrm>
              <a:prstGeom prst="ellipse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2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𝑃𝐻𝑌</m:t>
                          </m:r>
                        </m:sub>
                      </m:sSub>
                      <m:r>
                        <a:rPr lang="de-DE" sz="2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de-DE" sz="2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kumimoji="0" lang="en-US" sz="25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62BD8C50-948F-9843-A98F-7B4F1EDD0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2206697"/>
                <a:ext cx="3225106" cy="206722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14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87" grpId="0" animBg="1"/>
      <p:bldP spid="89" grpId="0" animBg="1"/>
      <p:bldP spid="90" grpId="0"/>
      <p:bldP spid="91" grpId="0"/>
      <p:bldP spid="93" grpId="0" animBg="1"/>
      <p:bldP spid="97" grpId="0" animBg="1"/>
      <p:bldP spid="100" grpId="0" animBg="1"/>
      <p:bldP spid="102" grpId="0"/>
      <p:bldP spid="6" grpId="0"/>
      <p:bldP spid="6" grpId="1"/>
      <p:bldP spid="171" grpId="0"/>
      <p:bldP spid="171" grpId="1"/>
      <p:bldP spid="174" grpId="0" animBg="1"/>
      <p:bldP spid="174" grpId="1" animBg="1"/>
      <p:bldP spid="9" grpId="0"/>
      <p:bldP spid="10" grpId="0"/>
      <p:bldP spid="10" grpId="1"/>
      <p:bldP spid="207" grpId="0"/>
      <p:bldP spid="207" grpId="1"/>
      <p:bldP spid="12" grpId="0" animBg="1"/>
      <p:bldP spid="12" grpId="1" animBg="1"/>
      <p:bldP spid="77" grpId="0" animBg="1"/>
      <p:bldP spid="77" grpId="1" animBg="1"/>
      <p:bldP spid="83" grpId="0" animBg="1"/>
    </p:bldLst>
  </p:timing>
</p:sld>
</file>

<file path=ppt/theme/theme1.xml><?xml version="1.0" encoding="utf-8"?>
<a:theme xmlns:a="http://schemas.openxmlformats.org/drawingml/2006/main" name="2016-09_pptx_Master_LIKE_eng_4zu3">
  <a:themeElements>
    <a:clrScheme name="like">
      <a:dk1>
        <a:srgbClr val="000000"/>
      </a:dk1>
      <a:lt1>
        <a:srgbClr val="FFFFFF"/>
      </a:lt1>
      <a:dk2>
        <a:srgbClr val="00406F"/>
      </a:dk2>
      <a:lt2>
        <a:srgbClr val="C2C2C2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P10_110616_ppt_Master_Ins_de_4zu3</Template>
  <TotalTime>6596</TotalTime>
  <Words>4579</Words>
  <Application>Microsoft Macintosh PowerPoint</Application>
  <PresentationFormat>On-screen Show (4:3)</PresentationFormat>
  <Paragraphs>1945</Paragraphs>
  <Slides>82</Slides>
  <Notes>13</Notes>
  <HiddenSlides>38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Arial Unicode MS</vt:lpstr>
      <vt:lpstr>Batang</vt:lpstr>
      <vt:lpstr>ＭＳ Ｐゴシック</vt:lpstr>
      <vt:lpstr>Arial</vt:lpstr>
      <vt:lpstr>Calibri</vt:lpstr>
      <vt:lpstr>Cambria Math</vt:lpstr>
      <vt:lpstr>FontAwesome</vt:lpstr>
      <vt:lpstr>Frutiger LT Com 45 Light</vt:lpstr>
      <vt:lpstr>Frutiger LT Com 55 Roman</vt:lpstr>
      <vt:lpstr>Tahoma</vt:lpstr>
      <vt:lpstr>Times New Roman</vt:lpstr>
      <vt:lpstr>Wingdings</vt:lpstr>
      <vt:lpstr>2016-09_pptx_Master_LIKE_eng_4zu3</vt:lpstr>
      <vt:lpstr>PowerPoint Presentation</vt:lpstr>
      <vt:lpstr>Motivation</vt:lpstr>
      <vt:lpstr>Identification Systems</vt:lpstr>
      <vt:lpstr> Agenda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PHY-Layer Parameters[1, 2]</vt:lpstr>
      <vt:lpstr>FSA with PHY-Layer Improvement</vt:lpstr>
      <vt:lpstr> Agenda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FSA after PHY-Layer Improvement</vt:lpstr>
      <vt:lpstr> Agenda</vt:lpstr>
      <vt:lpstr>Frame Length Optimization </vt:lpstr>
      <vt:lpstr>Frame Length Optimization Conventional System[1-3]</vt:lpstr>
      <vt:lpstr>Frame Length Optimization: Time Aware System</vt:lpstr>
      <vt:lpstr>Frame Length Optimization: Time Aware System</vt:lpstr>
      <vt:lpstr>Frame Length Optimization: Time Aware System</vt:lpstr>
      <vt:lpstr>Frame Length Optimization: Time and Collision Recovery Aware System</vt:lpstr>
      <vt:lpstr>Frame Length Optimization: Time and Collision Recovery Aware System</vt:lpstr>
      <vt:lpstr>Frame Length Optimization: Time and Collision Recovery Aware System</vt:lpstr>
      <vt:lpstr>Frame Length Optimization: Multiple Collision Recovery Coefficients  Aware System</vt:lpstr>
      <vt:lpstr>Frame Length Optimization: Multiple Collision Recovery Coefficients  Aware System</vt:lpstr>
      <vt:lpstr>Frame Length Optimization: Multiple Collision Recovery Coefficients 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Comparison of the Proposed Algorithms </vt:lpstr>
      <vt:lpstr>FSA after PHY-Layer Improvement</vt:lpstr>
      <vt:lpstr> Agenda</vt:lpstr>
      <vt:lpstr>Collided Slot in EPCglobal C1G2</vt:lpstr>
      <vt:lpstr>Proposed EPCglobal C1G2 Reading Process </vt:lpstr>
      <vt:lpstr>Proposed Reading Efficiency</vt:lpstr>
      <vt:lpstr>Simulation Results </vt:lpstr>
      <vt:lpstr>FSA after PHY-Layer Improvement</vt:lpstr>
      <vt:lpstr> Agenda</vt:lpstr>
      <vt:lpstr>PowerPoint Presentation</vt:lpstr>
      <vt:lpstr>PowerPoint Presentation</vt:lpstr>
      <vt:lpstr>Graphic elements Boxes, arrows, bonds and lines</vt:lpstr>
      <vt:lpstr>RFID Reading Efficiency</vt:lpstr>
      <vt:lpstr>Charts</vt:lpstr>
      <vt:lpstr>Name, Titel and Date</vt:lpstr>
      <vt:lpstr>Table sheets</vt:lpstr>
      <vt:lpstr>Colours</vt:lpstr>
      <vt:lpstr>Estimation of the RFID Tags Population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Reading Process of the EPCglobal C1G2 </vt:lpstr>
      <vt:lpstr>EPCglobal C1G2 Conventional Reading Process </vt:lpstr>
      <vt:lpstr>Proposed EPCglobal C1G2 Reading Process </vt:lpstr>
      <vt:lpstr>Proposed EPCglobal C1G2 Reading Process </vt:lpstr>
      <vt:lpstr>RFID Reading Process</vt:lpstr>
      <vt:lpstr>Proposed EPCglobal C1G2 Reading Process </vt:lpstr>
      <vt:lpstr>Proposed EPCglobal C1G2 Reading Process </vt:lpstr>
      <vt:lpstr>Proposed EPCglobal C1G2 Reading Process </vt:lpstr>
      <vt:lpstr>Proposed EPCglobal C1G2 Reading Process </vt:lpstr>
      <vt:lpstr>Proposed Reading Efficiency</vt:lpstr>
      <vt:lpstr>RFID Reading Process</vt:lpstr>
      <vt:lpstr>RFID Reading Process</vt:lpstr>
      <vt:lpstr>Proposed System</vt:lpstr>
      <vt:lpstr>Tags Population Estimation</vt:lpstr>
      <vt:lpstr>Tags Population Estimation</vt:lpstr>
      <vt:lpstr>Design and Implementation of Anti-collision Algorithms for Dense RFID Systems  </vt:lpstr>
      <vt:lpstr>Design and Implementation of Anti-collision Algorithms for Dense RFID Systems</vt:lpstr>
      <vt:lpstr> Agenda</vt:lpstr>
      <vt:lpstr>PHY-Layer Parameters</vt:lpstr>
      <vt:lpstr>FSA with PHY-Layer Improvement</vt:lpstr>
      <vt:lpstr>Tags Population Estimation</vt:lpstr>
      <vt:lpstr>Frame Length Optimization</vt:lpstr>
      <vt:lpstr>Tags Population Estimation</vt:lpstr>
      <vt:lpstr>PHY-Layer Parameters</vt:lpstr>
    </vt:vector>
  </TitlesOfParts>
  <Company>Fraunhofer IIS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mit logo/Titel durch Klicken hinzufügen</dc:title>
  <dc:creator>Stefanie Fuchs</dc:creator>
  <cp:lastModifiedBy>hazem ibrahim</cp:lastModifiedBy>
  <cp:revision>415</cp:revision>
  <cp:lastPrinted>2011-04-27T07:57:31Z</cp:lastPrinted>
  <dcterms:created xsi:type="dcterms:W3CDTF">2011-07-15T07:08:58Z</dcterms:created>
  <dcterms:modified xsi:type="dcterms:W3CDTF">2018-05-21T13:53:36Z</dcterms:modified>
</cp:coreProperties>
</file>